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4" r:id="rId4"/>
    <p:sldId id="265" r:id="rId5"/>
    <p:sldId id="259" r:id="rId6"/>
    <p:sldId id="281" r:id="rId7"/>
    <p:sldId id="260" r:id="rId8"/>
    <p:sldId id="282" r:id="rId9"/>
    <p:sldId id="299" r:id="rId10"/>
    <p:sldId id="300" r:id="rId11"/>
    <p:sldId id="301" r:id="rId12"/>
    <p:sldId id="267" r:id="rId13"/>
    <p:sldId id="268" r:id="rId14"/>
    <p:sldId id="269" r:id="rId15"/>
    <p:sldId id="270" r:id="rId16"/>
    <p:sldId id="271" r:id="rId17"/>
    <p:sldId id="272" r:id="rId18"/>
    <p:sldId id="276" r:id="rId19"/>
    <p:sldId id="277" r:id="rId20"/>
    <p:sldId id="278" r:id="rId21"/>
    <p:sldId id="284" r:id="rId22"/>
    <p:sldId id="285" r:id="rId23"/>
    <p:sldId id="266" r:id="rId24"/>
    <p:sldId id="279" r:id="rId25"/>
    <p:sldId id="262" r:id="rId26"/>
    <p:sldId id="286" r:id="rId27"/>
    <p:sldId id="290" r:id="rId28"/>
    <p:sldId id="287" r:id="rId29"/>
    <p:sldId id="288" r:id="rId30"/>
    <p:sldId id="298" r:id="rId31"/>
    <p:sldId id="291" r:id="rId32"/>
    <p:sldId id="292" r:id="rId33"/>
    <p:sldId id="293" r:id="rId34"/>
    <p:sldId id="294" r:id="rId35"/>
    <p:sldId id="295" r:id="rId36"/>
    <p:sldId id="296" r:id="rId37"/>
    <p:sldId id="297" r:id="rId38"/>
    <p:sldId id="302" r:id="rId39"/>
    <p:sldId id="303" r:id="rId40"/>
    <p:sldId id="304" r:id="rId41"/>
    <p:sldId id="263" r:id="rId42"/>
    <p:sldId id="305" r:id="rId43"/>
    <p:sldId id="306"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90" y="-19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8EC8793-A429-4A6C-9D92-6241A8873B60}" type="datetimeFigureOut">
              <a:rPr lang="en-GB" smtClean="0"/>
              <a:t>05/08/2013</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2592330C-573E-4DC5-A455-6CCC22A9402B}"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8EC8793-A429-4A6C-9D92-6241A8873B60}" type="datetimeFigureOut">
              <a:rPr lang="en-GB" smtClean="0"/>
              <a:t>05/08/2013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8EC8793-A429-4A6C-9D92-6241A8873B60}" type="datetimeFigureOut">
              <a:rPr lang="en-GB" smtClean="0"/>
              <a:t>05/08/2013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936104"/>
          </a:xfrm>
        </p:spPr>
        <p:txBody>
          <a:bodyPr/>
          <a:lstStyle/>
          <a:p>
            <a:r>
              <a:rPr kumimoji="0" lang="en-US" dirty="0" smtClean="0"/>
              <a:t>Click to edit Master title style</a:t>
            </a:r>
            <a:endParaRPr kumimoji="0" lang="en-US" dirty="0"/>
          </a:p>
        </p:txBody>
      </p:sp>
      <p:sp>
        <p:nvSpPr>
          <p:cNvPr id="3" name="Content Placeholder 2"/>
          <p:cNvSpPr>
            <a:spLocks noGrp="1"/>
          </p:cNvSpPr>
          <p:nvPr>
            <p:ph idx="1"/>
          </p:nvPr>
        </p:nvSpPr>
        <p:spPr>
          <a:xfrm>
            <a:off x="251520" y="1268760"/>
            <a:ext cx="8640960" cy="4896544"/>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p>
            <a:fld id="{88EC8793-A429-4A6C-9D92-6241A8873B60}" type="datetimeFigureOut">
              <a:rPr lang="en-GB" smtClean="0"/>
              <a:t>05/08/2013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8EC8793-A429-4A6C-9D92-6241A8873B60}" type="datetimeFigureOut">
              <a:rPr lang="en-GB" smtClean="0"/>
              <a:t>05/08/2013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92330C-573E-4DC5-A455-6CCC22A9402B}"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8EC8793-A429-4A6C-9D92-6241A8873B60}" type="datetimeFigureOut">
              <a:rPr lang="en-GB" smtClean="0"/>
              <a:t>05/08/2013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8EC8793-A429-4A6C-9D92-6241A8873B60}" type="datetimeFigureOut">
              <a:rPr lang="en-GB" smtClean="0"/>
              <a:t>05/08/2013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8EC8793-A429-4A6C-9D92-6241A8873B60}" type="datetimeFigureOut">
              <a:rPr lang="en-GB" smtClean="0"/>
              <a:t>05/08/2013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EC8793-A429-4A6C-9D92-6241A8873B60}" type="datetimeFigureOut">
              <a:rPr lang="en-GB" smtClean="0"/>
              <a:t>05/08/2013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8EC8793-A429-4A6C-9D92-6241A8873B60}" type="datetimeFigureOut">
              <a:rPr lang="en-GB" smtClean="0"/>
              <a:t>05/08/2013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8EC8793-A429-4A6C-9D92-6241A8873B60}" type="datetimeFigureOut">
              <a:rPr lang="en-GB" smtClean="0"/>
              <a:t>05/08/2013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2592330C-573E-4DC5-A455-6CCC22A9402B}" type="slidenum">
              <a:rPr lang="en-GB" smtClean="0"/>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251520" y="197768"/>
            <a:ext cx="8640960" cy="872386"/>
          </a:xfrm>
          <a:prstGeom prst="rect">
            <a:avLst/>
          </a:prstGeom>
        </p:spPr>
        <p:txBody>
          <a:bodyPr vert="horz" lIns="0" rIns="0" bIns="0" anchor="b">
            <a:normAutofit/>
          </a:bodyPr>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251520" y="1196752"/>
            <a:ext cx="8640960" cy="49685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8EC8793-A429-4A6C-9D92-6241A8873B60}" type="datetimeFigureOut">
              <a:rPr lang="en-GB" smtClean="0"/>
              <a:t>05/08/2013</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592330C-573E-4DC5-A455-6CCC22A9402B}" type="slidenum">
              <a:rPr lang="en-GB" smtClean="0"/>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technet.microsoft.com/hi-in/magazine/2005.01.anatomyofahack(en-us).aspx" TargetMode="External"/><Relationship Id="rId2" Type="http://schemas.openxmlformats.org/officeDocument/2006/relationships/hyperlink" Target="http://www.wired.com/threatlevel/2009/04/fbi-spyware-pro/"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earchsecurity.techtarget.com/sDefinition/0,,sid14_gci801871,00.html" TargetMode="External"/><Relationship Id="rId2" Type="http://schemas.openxmlformats.org/officeDocument/2006/relationships/hyperlink" Target="http://searchcio-midmarket.techtarget.com/sDefinition/0,,sid183_gci213468,00.ht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cert.org/advisories/CA-1996-21.html"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cert.org/advisories/CA-1996-01.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Glossary%20of%20terms.doc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money.cnn.com/2013/06/17/news/companies/7-eleven-identity-theft/index.html" TargetMode="External"/><Relationship Id="rId2" Type="http://schemas.openxmlformats.org/officeDocument/2006/relationships/hyperlink" Target="http://www.bbc.co.uk/news/uk-wales-south-east-wales-23143240"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t>LO2 - Factors that influence website performance</a:t>
            </a:r>
          </a:p>
        </p:txBody>
      </p:sp>
      <p:sp>
        <p:nvSpPr>
          <p:cNvPr id="3" name="Subtitle 2"/>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10350996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4390"/>
            <a:ext cx="8229600" cy="868346"/>
          </a:xfrm>
        </p:spPr>
        <p:txBody>
          <a:bodyPr>
            <a:noAutofit/>
          </a:bodyPr>
          <a:lstStyle/>
          <a:p>
            <a:r>
              <a:rPr lang="en-GB" sz="2800" b="1" dirty="0"/>
              <a:t>LO2 Understand the factors that influence website performance – Security Risks - Hacking</a:t>
            </a:r>
            <a:endParaRPr lang="en-GB" sz="2400" dirty="0"/>
          </a:p>
        </p:txBody>
      </p:sp>
      <p:sp>
        <p:nvSpPr>
          <p:cNvPr id="3" name="Content Placeholder 2"/>
          <p:cNvSpPr>
            <a:spLocks noGrp="1"/>
          </p:cNvSpPr>
          <p:nvPr>
            <p:ph idx="1"/>
          </p:nvPr>
        </p:nvSpPr>
        <p:spPr>
          <a:xfrm>
            <a:off x="214282" y="1142984"/>
            <a:ext cx="8643998" cy="5357850"/>
          </a:xfrm>
        </p:spPr>
        <p:txBody>
          <a:bodyPr>
            <a:normAutofit fontScale="25000" lnSpcReduction="20000"/>
          </a:bodyPr>
          <a:lstStyle/>
          <a:p>
            <a:r>
              <a:rPr lang="en-GB" sz="7200" dirty="0" smtClean="0"/>
              <a:t>Hacking has many negative effects; Personal information may be leaked, Intellectual Property could be stolen, and lives can be ruined.</a:t>
            </a:r>
            <a:br>
              <a:rPr lang="en-GB" sz="7200" dirty="0" smtClean="0"/>
            </a:br>
            <a:r>
              <a:rPr lang="en-GB" sz="7200" dirty="0" smtClean="0"/>
              <a:t/>
            </a:r>
            <a:br>
              <a:rPr lang="en-GB" sz="7200" dirty="0" smtClean="0"/>
            </a:br>
            <a:r>
              <a:rPr lang="en-GB" sz="7200" dirty="0" smtClean="0"/>
              <a:t>There is no effective way to eliminate cracking. Any security measure put out will be circumvented sooner or later (as an example, see the </a:t>
            </a:r>
            <a:r>
              <a:rPr lang="en-GB" sz="7200" dirty="0" err="1" smtClean="0"/>
              <a:t>iPhone</a:t>
            </a:r>
            <a:r>
              <a:rPr lang="en-GB" sz="7200" dirty="0" smtClean="0"/>
              <a:t> 3G unlock). So the only way to keep unwanted criminals out is to keep your software up-to-date and protected from the outside world, i.e. firewalls. Cracking isn't always bad. Some people crack software or security in order to learn how to prevent it. There is a difference between good and bad though; White hat hackers vs. Black hat hackers.</a:t>
            </a:r>
          </a:p>
          <a:p>
            <a:r>
              <a:rPr lang="en-GB" sz="7200" dirty="0" smtClean="0"/>
              <a:t>Hacking can take many forms and the infiltration level can vary from curiosity to espionage. Levels of hacking are usually only detected after the fact. Setting systems on Subnet masks is useful but not foolproof, firewalls involve degrees of encrypted security from 8bit to 64bit but can still be accessed. We all know the story of the </a:t>
            </a:r>
            <a:r>
              <a:rPr lang="en-GB" sz="7200" dirty="0" err="1" smtClean="0"/>
              <a:t>Norad</a:t>
            </a:r>
            <a:r>
              <a:rPr lang="en-GB" sz="7200" dirty="0" smtClean="0"/>
              <a:t> hack from the movie War Games but how close to the truth is hacking. Governments have set up agencies like CIPAV or US-CERT to determine hacking and security threats to governmental systems but businesses are less prepared. </a:t>
            </a:r>
          </a:p>
          <a:p>
            <a:r>
              <a:rPr lang="en-GB" sz="7200" dirty="0" smtClean="0"/>
              <a:t>For information look at:</a:t>
            </a:r>
          </a:p>
          <a:p>
            <a:r>
              <a:rPr lang="en-GB" sz="7200" dirty="0" smtClean="0">
                <a:hlinkClick r:id="rId2"/>
              </a:rPr>
              <a:t>http://www.wired.com/threatlevel/2009/04/fbi-spyware-pro/</a:t>
            </a:r>
            <a:endParaRPr lang="en-GB" sz="7200" dirty="0" smtClean="0"/>
          </a:p>
          <a:p>
            <a:r>
              <a:rPr lang="en-GB" sz="7200" dirty="0" smtClean="0"/>
              <a:t>For a detailed explanation see:</a:t>
            </a:r>
          </a:p>
          <a:p>
            <a:r>
              <a:rPr lang="en-GB" sz="7200" dirty="0" smtClean="0">
                <a:hlinkClick r:id="rId3"/>
              </a:rPr>
              <a:t>http://technet.microsoft.com/hi-in/magazine/2005.01.anatomyofahack(en-us).aspx</a:t>
            </a:r>
            <a:r>
              <a:rPr lang="en-GB" sz="7200" dirty="0" smtClean="0"/>
              <a:t> </a:t>
            </a:r>
          </a:p>
          <a:p>
            <a:endParaRPr lang="en-GB" dirty="0"/>
          </a:p>
        </p:txBody>
      </p:sp>
    </p:spTree>
    <p:extLst>
      <p:ext uri="{BB962C8B-B14F-4D97-AF65-F5344CB8AC3E}">
        <p14:creationId xmlns:p14="http://schemas.microsoft.com/office/powerpoint/2010/main" val="23938328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14290"/>
            <a:ext cx="8229600" cy="1143000"/>
          </a:xfrm>
        </p:spPr>
        <p:txBody>
          <a:bodyPr>
            <a:noAutofit/>
          </a:bodyPr>
          <a:lstStyle/>
          <a:p>
            <a:r>
              <a:rPr lang="en-GB" sz="3200" b="1" dirty="0"/>
              <a:t>LO2 Understand the factors that influence website performance – Security Risks - Hacking</a:t>
            </a:r>
          </a:p>
        </p:txBody>
      </p:sp>
      <p:sp>
        <p:nvSpPr>
          <p:cNvPr id="3" name="Content Placeholder 2"/>
          <p:cNvSpPr>
            <a:spLocks noGrp="1"/>
          </p:cNvSpPr>
          <p:nvPr>
            <p:ph idx="1"/>
          </p:nvPr>
        </p:nvSpPr>
        <p:spPr>
          <a:xfrm>
            <a:off x="3357554" y="1600200"/>
            <a:ext cx="5500726" cy="4900634"/>
          </a:xfrm>
        </p:spPr>
        <p:txBody>
          <a:bodyPr>
            <a:normAutofit fontScale="85000" lnSpcReduction="20000"/>
          </a:bodyPr>
          <a:lstStyle/>
          <a:p>
            <a:r>
              <a:rPr lang="en-GB" dirty="0" smtClean="0"/>
              <a:t>Most networks today are built on what is called the eggshell principle: hard on the outside and soft on the inside. This means that if an attacker can gain a foothold onto the network, the rest of the network will usually fall like dominoes.</a:t>
            </a:r>
          </a:p>
          <a:p>
            <a:r>
              <a:rPr lang="en-GB" dirty="0" smtClean="0"/>
              <a:t>Once inside, the most difficult part is often to figure out what to attack next and where to go for the really juicy bits of information. It does not have to be this way. With the proper techniques, we as network administrators can achieve two crucial objectives: to make it much more difficult to gain a foothold in the first place and to make it much more difficult to use that foothold to get anywhere else on the network.</a:t>
            </a:r>
            <a:endParaRPr lang="en-GB" dirty="0"/>
          </a:p>
        </p:txBody>
      </p:sp>
      <p:pic>
        <p:nvPicPr>
          <p:cNvPr id="1026" name="Picture 2" descr="http://i.technet.microsoft.com/cc160808.fig01(en-us).gif"/>
          <p:cNvPicPr>
            <a:picLocks noChangeAspect="1" noChangeArrowheads="1"/>
          </p:cNvPicPr>
          <p:nvPr/>
        </p:nvPicPr>
        <p:blipFill>
          <a:blip r:embed="rId2" cstate="print"/>
          <a:srcRect/>
          <a:stretch>
            <a:fillRect/>
          </a:stretch>
        </p:blipFill>
        <p:spPr bwMode="auto">
          <a:xfrm>
            <a:off x="214282" y="1571612"/>
            <a:ext cx="2928958" cy="4649407"/>
          </a:xfrm>
          <a:prstGeom prst="rect">
            <a:avLst/>
          </a:prstGeom>
          <a:noFill/>
        </p:spPr>
      </p:pic>
    </p:spTree>
    <p:extLst>
      <p:ext uri="{BB962C8B-B14F-4D97-AF65-F5344CB8AC3E}">
        <p14:creationId xmlns:p14="http://schemas.microsoft.com/office/powerpoint/2010/main" val="20566325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026" name="Picture 2"/>
          <p:cNvPicPr>
            <a:picLocks noChangeAspect="1" noChangeArrowheads="1"/>
          </p:cNvPicPr>
          <p:nvPr/>
        </p:nvPicPr>
        <p:blipFill>
          <a:blip r:embed="rId2" cstate="print"/>
          <a:srcRect l="20508" t="16875" r="17968" b="7187"/>
          <a:stretch>
            <a:fillRect/>
          </a:stretch>
        </p:blipFill>
        <p:spPr bwMode="auto">
          <a:xfrm>
            <a:off x="0" y="24470"/>
            <a:ext cx="8858280" cy="6833530"/>
          </a:xfrm>
          <a:prstGeom prst="rect">
            <a:avLst/>
          </a:prstGeom>
          <a:noFill/>
          <a:ln w="9525">
            <a:noFill/>
            <a:miter lim="800000"/>
            <a:headEnd/>
            <a:tailEnd/>
          </a:ln>
        </p:spPr>
      </p:pic>
    </p:spTree>
    <p:extLst>
      <p:ext uri="{BB962C8B-B14F-4D97-AF65-F5344CB8AC3E}">
        <p14:creationId xmlns:p14="http://schemas.microsoft.com/office/powerpoint/2010/main" val="31811498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285860"/>
            <a:ext cx="8572560" cy="5286412"/>
          </a:xfrm>
        </p:spPr>
        <p:txBody>
          <a:bodyPr>
            <a:normAutofit fontScale="92500" lnSpcReduction="20000"/>
          </a:bodyPr>
          <a:lstStyle/>
          <a:p>
            <a:r>
              <a:rPr lang="en-GB" dirty="0" smtClean="0"/>
              <a:t>Europe has Entered a ‘Cyber Cold War’ (Source: NATO, FBI, McAfee &amp; Serious Organized Crime Agency)</a:t>
            </a:r>
          </a:p>
          <a:p>
            <a:r>
              <a:rPr lang="en-GB" dirty="0" smtClean="0"/>
              <a:t>China Most Actively Spying, but with 120 Other Countries !</a:t>
            </a:r>
          </a:p>
          <a:p>
            <a:r>
              <a:rPr lang="en-GB" dirty="0" smtClean="0"/>
              <a:t>NATO Said that All 26 of its Member Countries Have Been Targeted by Cyber-Attacks (e.g.: Estonia)</a:t>
            </a:r>
          </a:p>
          <a:p>
            <a:r>
              <a:rPr lang="en-GB" dirty="0" smtClean="0"/>
              <a:t>Georgia’s Government Websites Fall Victim to Cyber-Attacks (</a:t>
            </a:r>
            <a:r>
              <a:rPr lang="en-GB" dirty="0" err="1" smtClean="0"/>
              <a:t>DDoS</a:t>
            </a:r>
            <a:r>
              <a:rPr lang="en-GB" dirty="0" smtClean="0"/>
              <a:t> &amp; Defacements) … “Too Sophisticated for Amateurs !”</a:t>
            </a:r>
          </a:p>
          <a:p>
            <a:r>
              <a:rPr lang="en-GB" dirty="0" smtClean="0"/>
              <a:t>Tibetan Government Web Site Injected with Malicious Source-Code</a:t>
            </a:r>
          </a:p>
          <a:p>
            <a:r>
              <a:rPr lang="en-GB" dirty="0" smtClean="0"/>
              <a:t>Palin’s Yahoo Account Hacked in Less then 45 Minutes Using Password Reset Functionality</a:t>
            </a:r>
          </a:p>
          <a:p>
            <a:r>
              <a:rPr lang="en-GB" dirty="0" smtClean="0"/>
              <a:t>Web Defacers Hacked into CERN Website of the LHC (Large </a:t>
            </a:r>
            <a:r>
              <a:rPr lang="en-GB" dirty="0" err="1" smtClean="0"/>
              <a:t>Hadron</a:t>
            </a:r>
            <a:r>
              <a:rPr lang="en-GB" dirty="0" smtClean="0"/>
              <a:t> Collider)</a:t>
            </a:r>
          </a:p>
          <a:p>
            <a:r>
              <a:rPr lang="en-GB" dirty="0" smtClean="0"/>
              <a:t>UK Minister Confirms Cyber-Terrorists Attempting to Take Out the National Grid (Aug ’08)</a:t>
            </a:r>
            <a:endParaRPr lang="en-GB" dirty="0"/>
          </a:p>
        </p:txBody>
      </p:sp>
      <p:sp>
        <p:nvSpPr>
          <p:cNvPr id="5" name="Title 1"/>
          <p:cNvSpPr txBox="1">
            <a:spLocks/>
          </p:cNvSpPr>
          <p:nvPr/>
        </p:nvSpPr>
        <p:spPr>
          <a:xfrm>
            <a:off x="403920" y="341040"/>
            <a:ext cx="8640960" cy="9361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GB" sz="3200" b="1" dirty="0" smtClean="0"/>
              <a:t>LO2 Understand the factors that influence website performance – Security Risks</a:t>
            </a:r>
            <a:r>
              <a:rPr lang="en-GB" sz="2800" b="1" dirty="0"/>
              <a:t> - Viruses</a:t>
            </a:r>
            <a:endParaRPr lang="en-GB" sz="2800" dirty="0"/>
          </a:p>
        </p:txBody>
      </p:sp>
    </p:spTree>
    <p:extLst>
      <p:ext uri="{BB962C8B-B14F-4D97-AF65-F5344CB8AC3E}">
        <p14:creationId xmlns:p14="http://schemas.microsoft.com/office/powerpoint/2010/main" val="37324129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1277144"/>
            <a:ext cx="3786214" cy="5295128"/>
          </a:xfrm>
        </p:spPr>
        <p:txBody>
          <a:bodyPr>
            <a:normAutofit fontScale="32500" lnSpcReduction="20000"/>
          </a:bodyPr>
          <a:lstStyle/>
          <a:p>
            <a:r>
              <a:rPr lang="en-GB" sz="4900" dirty="0" smtClean="0"/>
              <a:t>Viruses have been the bane of IT and companies since networks were introduced into companies for business transactions. Remember that all computer viruses have been created by someone for a purpose, whether it is to annoy, destroy, deliberately bring down a company or website. </a:t>
            </a:r>
          </a:p>
          <a:p>
            <a:r>
              <a:rPr lang="en-GB" sz="4900" dirty="0" smtClean="0"/>
              <a:t>computer virus </a:t>
            </a:r>
            <a:r>
              <a:rPr lang="en-GB" sz="4900" i="1" dirty="0" smtClean="0"/>
              <a:t>n.</a:t>
            </a:r>
            <a:r>
              <a:rPr lang="en-GB" sz="4900" dirty="0" smtClean="0"/>
              <a:t> A computer program that is designed to replicate itself by copying itself into the other programs stored in a computer. It may be benign or have a negative effect, such as causing a program to operate incorrectly or corrupting a computer's memory.</a:t>
            </a:r>
          </a:p>
          <a:p>
            <a:r>
              <a:rPr lang="en-GB" sz="4900" dirty="0" smtClean="0"/>
              <a:t>All viruses are different so they all act in a different way and have a different purpose. On Symantec the threats are defined daily according to the possibility of risk and the exploit a virus takes advantage on in its attack such as:</a:t>
            </a:r>
          </a:p>
        </p:txBody>
      </p:sp>
      <p:pic>
        <p:nvPicPr>
          <p:cNvPr id="1027" name="Picture 3"/>
          <p:cNvPicPr>
            <a:picLocks noChangeAspect="1" noChangeArrowheads="1"/>
          </p:cNvPicPr>
          <p:nvPr/>
        </p:nvPicPr>
        <p:blipFill>
          <a:blip r:embed="rId2" cstate="print"/>
          <a:srcRect l="27734" t="14375" r="14844" b="17187"/>
          <a:stretch>
            <a:fillRect/>
          </a:stretch>
        </p:blipFill>
        <p:spPr bwMode="auto">
          <a:xfrm>
            <a:off x="4143372" y="1412776"/>
            <a:ext cx="4786346" cy="3565339"/>
          </a:xfrm>
          <a:prstGeom prst="rect">
            <a:avLst/>
          </a:prstGeom>
          <a:noFill/>
          <a:ln w="9525">
            <a:noFill/>
            <a:miter lim="800000"/>
            <a:headEnd/>
            <a:tailEnd/>
          </a:ln>
        </p:spPr>
      </p:pic>
      <p:sp>
        <p:nvSpPr>
          <p:cNvPr id="7" name="Rectangle 6"/>
          <p:cNvSpPr/>
          <p:nvPr/>
        </p:nvSpPr>
        <p:spPr>
          <a:xfrm>
            <a:off x="4286248" y="5014917"/>
            <a:ext cx="4572000" cy="646331"/>
          </a:xfrm>
          <a:prstGeom prst="rect">
            <a:avLst/>
          </a:prstGeom>
        </p:spPr>
        <p:txBody>
          <a:bodyPr>
            <a:spAutoFit/>
          </a:bodyPr>
          <a:lstStyle/>
          <a:p>
            <a:r>
              <a:rPr lang="en-GB" dirty="0" smtClean="0"/>
              <a:t>http://www.symantec.com/norton/security_response/threatexplorer/index.jsp</a:t>
            </a:r>
          </a:p>
        </p:txBody>
      </p:sp>
      <p:sp>
        <p:nvSpPr>
          <p:cNvPr id="8" name="Title 1"/>
          <p:cNvSpPr txBox="1">
            <a:spLocks/>
          </p:cNvSpPr>
          <p:nvPr/>
        </p:nvSpPr>
        <p:spPr>
          <a:xfrm>
            <a:off x="403920" y="341040"/>
            <a:ext cx="8640960" cy="9361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GB" sz="3200" b="1" dirty="0" smtClean="0"/>
              <a:t>LO2 Understand the factors that influence website performance – Security Risks - Viruses</a:t>
            </a:r>
            <a:endParaRPr lang="en-GB" sz="2800" dirty="0"/>
          </a:p>
        </p:txBody>
      </p:sp>
    </p:spTree>
    <p:extLst>
      <p:ext uri="{BB962C8B-B14F-4D97-AF65-F5344CB8AC3E}">
        <p14:creationId xmlns:p14="http://schemas.microsoft.com/office/powerpoint/2010/main" val="18343605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1412775"/>
            <a:ext cx="8715436" cy="4087927"/>
          </a:xfrm>
        </p:spPr>
        <p:txBody>
          <a:bodyPr>
            <a:noAutofit/>
          </a:bodyPr>
          <a:lstStyle/>
          <a:p>
            <a:r>
              <a:rPr lang="en-GB" sz="1600" b="1" dirty="0" smtClean="0"/>
              <a:t>Phishing</a:t>
            </a:r>
            <a:r>
              <a:rPr lang="en-GB" sz="1600" dirty="0" smtClean="0"/>
              <a:t> is an e-mail fraud method in which the perpetrator sends out legitimate-looking email in an attempt to gather personal and financial information from recipients. Typically, the messages appear to come from well known and trustworthy Web sites. Web sites that are frequently spoofed by </a:t>
            </a:r>
            <a:r>
              <a:rPr lang="en-GB" sz="1600" dirty="0" err="1" smtClean="0"/>
              <a:t>phishers</a:t>
            </a:r>
            <a:r>
              <a:rPr lang="en-GB" sz="1600" dirty="0" smtClean="0"/>
              <a:t> include PayPal, eBay, MSN, Yahoo, </a:t>
            </a:r>
            <a:r>
              <a:rPr lang="en-GB" sz="1600" dirty="0" err="1" smtClean="0"/>
              <a:t>BestBuy</a:t>
            </a:r>
            <a:r>
              <a:rPr lang="en-GB" sz="1600" dirty="0" smtClean="0"/>
              <a:t>, and America Online. A phishing expedition, like the fishing expedition it's named for, is a speculative venture: the </a:t>
            </a:r>
            <a:r>
              <a:rPr lang="en-GB" sz="1600" dirty="0" err="1" smtClean="0"/>
              <a:t>phisher</a:t>
            </a:r>
            <a:r>
              <a:rPr lang="en-GB" sz="1600" dirty="0" smtClean="0"/>
              <a:t> puts the lure hoping to fool at least a few of the prey that encounter the bait. </a:t>
            </a:r>
            <a:r>
              <a:rPr lang="en-GB" sz="1600" dirty="0" err="1" smtClean="0"/>
              <a:t>Phishers</a:t>
            </a:r>
            <a:r>
              <a:rPr lang="en-GB" sz="1600" dirty="0" smtClean="0"/>
              <a:t> use a number of different social engineering and e-mail spoofing ploys to try to trick their victims.</a:t>
            </a:r>
          </a:p>
          <a:p>
            <a:r>
              <a:rPr lang="en-GB" sz="1600" dirty="0" smtClean="0"/>
              <a:t>In one typical case before the Federal Trade Commission (FTC), a 17-year-old male sent out messages purporting to be from AOL that said there had been a billing problem with recipients' AOL accounts. The perpetrator's e-mail used AOL logos and contained legitimate links. If recipients clicked on the "AOL Billing </a:t>
            </a:r>
            <a:r>
              <a:rPr lang="en-GB" sz="1600" dirty="0" err="1" smtClean="0"/>
              <a:t>Center</a:t>
            </a:r>
            <a:r>
              <a:rPr lang="en-GB" sz="1600" dirty="0" smtClean="0"/>
              <a:t>" link, however, they were taken to a spoofed AOL Web page that asked for personal information, including credit card numbers, personal identification numbers (</a:t>
            </a:r>
            <a:r>
              <a:rPr lang="en-GB" sz="1600" dirty="0" smtClean="0">
                <a:hlinkClick r:id="rId2"/>
              </a:rPr>
              <a:t>PIN</a:t>
            </a:r>
            <a:r>
              <a:rPr lang="en-GB" sz="1600" dirty="0" smtClean="0"/>
              <a:t>s), social security numbers, banking numbers, and passwords. This information was then used for </a:t>
            </a:r>
            <a:r>
              <a:rPr lang="en-GB" sz="1600" dirty="0" smtClean="0">
                <a:hlinkClick r:id="rId3"/>
              </a:rPr>
              <a:t>identity theft</a:t>
            </a:r>
            <a:r>
              <a:rPr lang="en-GB" sz="1600" dirty="0" smtClean="0"/>
              <a:t>.</a:t>
            </a:r>
          </a:p>
          <a:p>
            <a:r>
              <a:rPr lang="en-GB" sz="1600" dirty="0" smtClean="0"/>
              <a:t>The Trojan infects and then waits for the victim to visit his or her bank</a:t>
            </a:r>
          </a:p>
          <a:p>
            <a:r>
              <a:rPr lang="en-GB" sz="1600" dirty="0" smtClean="0"/>
              <a:t>Information is gathered by injecting additional fields into the genuine bank web page as it loads in the browser. No fake web sites are used</a:t>
            </a:r>
          </a:p>
          <a:p>
            <a:r>
              <a:rPr lang="en-GB" sz="1600" dirty="0" smtClean="0"/>
              <a:t>The SSL connection between client and bank is valid (padlock is shown and certificate chain is OK) Classical Anti virus software did not detect this threat</a:t>
            </a:r>
          </a:p>
        </p:txBody>
      </p:sp>
      <p:sp>
        <p:nvSpPr>
          <p:cNvPr id="5" name="Title 1"/>
          <p:cNvSpPr txBox="1">
            <a:spLocks/>
          </p:cNvSpPr>
          <p:nvPr/>
        </p:nvSpPr>
        <p:spPr>
          <a:xfrm>
            <a:off x="403920" y="341040"/>
            <a:ext cx="8640960" cy="9361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GB" sz="3200" b="1" dirty="0" smtClean="0"/>
              <a:t>LO2 Understand the factors that influence website performance – Security Risks</a:t>
            </a:r>
            <a:r>
              <a:rPr lang="en-GB" sz="2800" b="1" dirty="0"/>
              <a:t> - </a:t>
            </a:r>
            <a:r>
              <a:rPr lang="en-GB" sz="2800" b="1" dirty="0" smtClean="0"/>
              <a:t>Phishing</a:t>
            </a:r>
            <a:endParaRPr lang="en-GB" sz="2800" dirty="0"/>
          </a:p>
        </p:txBody>
      </p:sp>
    </p:spTree>
    <p:extLst>
      <p:ext uri="{BB962C8B-B14F-4D97-AF65-F5344CB8AC3E}">
        <p14:creationId xmlns:p14="http://schemas.microsoft.com/office/powerpoint/2010/main" val="9045667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484784"/>
            <a:ext cx="8572560" cy="4944612"/>
          </a:xfrm>
        </p:spPr>
        <p:txBody>
          <a:bodyPr>
            <a:normAutofit fontScale="70000" lnSpcReduction="20000"/>
          </a:bodyPr>
          <a:lstStyle/>
          <a:p>
            <a:pPr marL="1588" indent="12700">
              <a:buNone/>
            </a:pPr>
            <a:r>
              <a:rPr lang="en-GB" b="1" dirty="0" smtClean="0"/>
              <a:t>Identity Theft </a:t>
            </a:r>
            <a:r>
              <a:rPr lang="en-GB" dirty="0" smtClean="0"/>
              <a:t>- In today’s society, people have a more common way to buy and shop. People use credit cards instead of cash. They purchase goods and services online instead of at a store. Instead of going to the bank people have online bank accounts. This is called the plastic era or the wireless generation. We have the convenience and opportunity to purchase goods from around the world; to pay our bills at two o'clock in the morning; or to check our bank statement from home. </a:t>
            </a:r>
            <a:br>
              <a:rPr lang="en-GB" dirty="0" smtClean="0"/>
            </a:br>
            <a:r>
              <a:rPr lang="en-GB" dirty="0" smtClean="0"/>
              <a:t/>
            </a:r>
            <a:br>
              <a:rPr lang="en-GB" dirty="0" smtClean="0"/>
            </a:br>
            <a:r>
              <a:rPr lang="en-GB" dirty="0" smtClean="0"/>
              <a:t>Technology has brought about tremendous advances but technology has also advanced the common criminal, giving birth to a new breed of criminal. This type of criminal steals someone's identity in order to commit fraudulent acts through Phishing, bin rummaging, telephone scams and hacking.</a:t>
            </a:r>
            <a:br>
              <a:rPr lang="en-GB" dirty="0" smtClean="0"/>
            </a:br>
            <a:r>
              <a:rPr lang="en-GB" dirty="0" smtClean="0"/>
              <a:t/>
            </a:r>
            <a:br>
              <a:rPr lang="en-GB" dirty="0" smtClean="0"/>
            </a:br>
            <a:r>
              <a:rPr lang="en-GB" dirty="0" smtClean="0"/>
              <a:t>Thieves are on the look out for our personal information so they can obtain credit cards, bank loans, utility services, wireless phone service and more by using our identity. Victims of identity theft suffer from damaged credit reports, drained bank accounts and even a criminal record. </a:t>
            </a:r>
            <a:br>
              <a:rPr lang="en-GB" dirty="0" smtClean="0"/>
            </a:br>
            <a:r>
              <a:rPr lang="en-GB" dirty="0" smtClean="0"/>
              <a:t/>
            </a:r>
            <a:br>
              <a:rPr lang="en-GB" dirty="0" smtClean="0"/>
            </a:br>
            <a:r>
              <a:rPr lang="en-GB" dirty="0" smtClean="0"/>
              <a:t>Some identity thieves will give your personal information when they are arrested. This causes embarrassment to you as it creates a criminal record. Often, victims of identity theft do not find out they have been victimised until they receive their bank statement or credit card statement in the post or when they are turned down for a loan or flat rental.</a:t>
            </a:r>
            <a:endParaRPr lang="en-GB" dirty="0"/>
          </a:p>
        </p:txBody>
      </p:sp>
      <p:sp>
        <p:nvSpPr>
          <p:cNvPr id="5" name="Title 1"/>
          <p:cNvSpPr txBox="1">
            <a:spLocks/>
          </p:cNvSpPr>
          <p:nvPr/>
        </p:nvSpPr>
        <p:spPr>
          <a:xfrm>
            <a:off x="403920" y="341040"/>
            <a:ext cx="8640960" cy="9361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GB" sz="3200" b="1" dirty="0" smtClean="0"/>
              <a:t>LO2 Understand the factors that influence website performance – Security Risk</a:t>
            </a:r>
            <a:r>
              <a:rPr lang="en-GB" sz="2800" b="1" dirty="0"/>
              <a:t> </a:t>
            </a:r>
            <a:r>
              <a:rPr lang="en-GB" sz="2800" b="1" dirty="0" smtClean="0"/>
              <a:t>– Identity Theft</a:t>
            </a:r>
            <a:endParaRPr lang="en-GB" sz="2800" dirty="0"/>
          </a:p>
        </p:txBody>
      </p:sp>
    </p:spTree>
    <p:extLst>
      <p:ext uri="{BB962C8B-B14F-4D97-AF65-F5344CB8AC3E}">
        <p14:creationId xmlns:p14="http://schemas.microsoft.com/office/powerpoint/2010/main" val="24862623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412776"/>
            <a:ext cx="8501122" cy="5040560"/>
          </a:xfrm>
        </p:spPr>
        <p:txBody>
          <a:bodyPr>
            <a:normAutofit fontScale="70000" lnSpcReduction="20000"/>
          </a:bodyPr>
          <a:lstStyle/>
          <a:p>
            <a:r>
              <a:rPr lang="en-GB" dirty="0" smtClean="0"/>
              <a:t>Over half of UK internet users have admitted using other people's Wi-Fi networks to piggyback onto the internet.</a:t>
            </a:r>
          </a:p>
          <a:p>
            <a:r>
              <a:rPr lang="en-GB" dirty="0" smtClean="0"/>
              <a:t>It is estimated that 54 per cent of respondents had used someone else's wireless internet access without permission.</a:t>
            </a:r>
          </a:p>
          <a:p>
            <a:r>
              <a:rPr lang="en-GB" dirty="0" smtClean="0"/>
              <a:t>Many internet-enabled homes fail properly to secure their wireless connection with passwords and encryption, allowing passers-by and neighbours to 'steal' their internet access.</a:t>
            </a:r>
          </a:p>
          <a:p>
            <a:r>
              <a:rPr lang="en-GB" dirty="0" smtClean="0"/>
              <a:t>Although most businesses have security measures in place to protect their Wi-Fi networks, the protections a lot of companies take is too light to stop a determined piggy-backer. </a:t>
            </a:r>
          </a:p>
          <a:p>
            <a:r>
              <a:rPr lang="en-GB" dirty="0" smtClean="0"/>
              <a:t>Piggy backing occurs when a user with a laptop or Wi-Fi connection connects to an unprotected network server. Routers can be protected by a WEP key or WPA protection through 16 or 32 bit encryption and network protocols. But a lot of modems made by the same company have the same initial password to connect to the routers administrative functions or have no WEP or WPA protection set, allowing a user to connect and download without restrictions in the same way a user could user an unprotected Wi-Fi hotspot. </a:t>
            </a:r>
          </a:p>
          <a:p>
            <a:r>
              <a:rPr lang="en-GB" dirty="0" smtClean="0"/>
              <a:t>The worst case scenario is an external user connecting not just to the internet through the Wi-Fi but to the network, allowing a user access and control over stored files leading to deletion, corruption and industrial espionage.</a:t>
            </a:r>
          </a:p>
          <a:p>
            <a:endParaRPr lang="en-GB" dirty="0"/>
          </a:p>
        </p:txBody>
      </p:sp>
      <p:sp>
        <p:nvSpPr>
          <p:cNvPr id="5" name="Title 1"/>
          <p:cNvSpPr txBox="1">
            <a:spLocks/>
          </p:cNvSpPr>
          <p:nvPr/>
        </p:nvSpPr>
        <p:spPr>
          <a:xfrm>
            <a:off x="403920" y="341040"/>
            <a:ext cx="8640960" cy="9361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GB" sz="3200" b="1" dirty="0" smtClean="0"/>
              <a:t>LO2 Understand the factors that influence website performance – Security Risks - </a:t>
            </a:r>
            <a:r>
              <a:rPr lang="en-GB" sz="3200" b="1" dirty="0" err="1" smtClean="0"/>
              <a:t>PiggyBacking</a:t>
            </a:r>
            <a:endParaRPr lang="en-GB" sz="2800" dirty="0"/>
          </a:p>
        </p:txBody>
      </p:sp>
    </p:spTree>
    <p:extLst>
      <p:ext uri="{BB962C8B-B14F-4D97-AF65-F5344CB8AC3E}">
        <p14:creationId xmlns:p14="http://schemas.microsoft.com/office/powerpoint/2010/main" val="3886729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340768"/>
            <a:ext cx="8572560" cy="5231504"/>
          </a:xfrm>
        </p:spPr>
        <p:txBody>
          <a:bodyPr>
            <a:normAutofit lnSpcReduction="10000"/>
          </a:bodyPr>
          <a:lstStyle/>
          <a:p>
            <a:pPr marL="1588" indent="12700">
              <a:buNone/>
            </a:pPr>
            <a:r>
              <a:rPr lang="en-GB" sz="1400" b="1" dirty="0" smtClean="0"/>
              <a:t>Denial-of-service attacks </a:t>
            </a:r>
            <a:r>
              <a:rPr lang="en-GB" sz="1400" dirty="0" smtClean="0"/>
              <a:t>come in a variety of forms and aim at a variety of services. There are three basic types of attack: </a:t>
            </a:r>
          </a:p>
          <a:p>
            <a:pPr lvl="1"/>
            <a:r>
              <a:rPr lang="en-GB" sz="1400" dirty="0" smtClean="0"/>
              <a:t>consumption of scarce, limited, or non-renewable resources </a:t>
            </a:r>
          </a:p>
          <a:p>
            <a:pPr lvl="1"/>
            <a:r>
              <a:rPr lang="en-GB" sz="1400" dirty="0" smtClean="0"/>
              <a:t>destruction or alteration of configuration information </a:t>
            </a:r>
          </a:p>
          <a:p>
            <a:pPr lvl="1"/>
            <a:r>
              <a:rPr lang="en-GB" sz="1400" dirty="0" smtClean="0"/>
              <a:t>physical destruction or alteration of network components </a:t>
            </a:r>
          </a:p>
          <a:p>
            <a:pPr marL="19050" lvl="1" indent="-19050">
              <a:buNone/>
            </a:pPr>
            <a:r>
              <a:rPr lang="en-GB" sz="1400" b="1" dirty="0" smtClean="0"/>
              <a:t>Consumption of Scarce Resources</a:t>
            </a:r>
          </a:p>
          <a:p>
            <a:pPr marL="19050" lvl="1" indent="-19050">
              <a:buNone/>
            </a:pPr>
            <a:r>
              <a:rPr lang="en-GB" sz="1400" dirty="0" smtClean="0"/>
              <a:t>Computers and networks need certain things to operate: network bandwidth, memory and disk space, CPU time, data structures, access to other computers and networks, and certain environmental resources such as power, cool air, or even water. </a:t>
            </a:r>
          </a:p>
          <a:p>
            <a:pPr marL="528638" lvl="2"/>
            <a:r>
              <a:rPr lang="en-GB" sz="1400" dirty="0" smtClean="0"/>
              <a:t>Network Connectivity Denial-of-service attacks are most frequently executed against network connectivity. The goal is to prevent hosts or networks from communicating on the network. An example of this type of attack is the "SYN flood" attack described in </a:t>
            </a:r>
            <a:r>
              <a:rPr lang="en-GB" sz="1400" dirty="0" smtClean="0">
                <a:hlinkClick r:id="rId2"/>
              </a:rPr>
              <a:t>http://www.cert.org/advisories/CA-1996-21.html</a:t>
            </a:r>
            <a:r>
              <a:rPr lang="en-GB" sz="1400" dirty="0" smtClean="0"/>
              <a:t> </a:t>
            </a:r>
          </a:p>
          <a:p>
            <a:pPr marL="528638" lvl="2"/>
            <a:r>
              <a:rPr lang="en-GB" sz="1400" dirty="0" smtClean="0"/>
              <a:t>In this type of attack, the attacker begins the process of establishing a connection to the victim machine, but does it in such a way as to prevent the ultimate completion of the connection. In the meantime, the victim machine has reserved one of a limited number of data structures required to complete the impending connection. The result is that legitimate connections are denied while the victim machine is waiting to complete bogus "half-open" connections. </a:t>
            </a:r>
          </a:p>
          <a:p>
            <a:pPr marL="528638" lvl="2"/>
            <a:r>
              <a:rPr lang="en-GB" sz="1400" dirty="0" smtClean="0"/>
              <a:t>You should note that this type of attack does not depend on the attacker being able to consume your network bandwidth. In this case, the intruder is consuming kernel data structures involved in establishing a network connection. The implication is that an intruder can execute this attack from a dial-up connection against a machine on a very fast network. (This is a good example of an asymmetric attack.) </a:t>
            </a:r>
          </a:p>
          <a:p>
            <a:endParaRPr lang="en-GB" sz="1400" dirty="0"/>
          </a:p>
        </p:txBody>
      </p:sp>
      <p:sp>
        <p:nvSpPr>
          <p:cNvPr id="5" name="Title 1"/>
          <p:cNvSpPr txBox="1">
            <a:spLocks/>
          </p:cNvSpPr>
          <p:nvPr/>
        </p:nvSpPr>
        <p:spPr>
          <a:xfrm>
            <a:off x="403920" y="341040"/>
            <a:ext cx="8640960" cy="9361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GB" sz="3200" b="1" dirty="0" smtClean="0"/>
              <a:t>LO2 Understand the factors that influence website performance – Security Risks – DOS Attack</a:t>
            </a:r>
            <a:endParaRPr lang="en-GB" sz="2800" dirty="0"/>
          </a:p>
        </p:txBody>
      </p:sp>
    </p:spTree>
    <p:extLst>
      <p:ext uri="{BB962C8B-B14F-4D97-AF65-F5344CB8AC3E}">
        <p14:creationId xmlns:p14="http://schemas.microsoft.com/office/powerpoint/2010/main" val="30087587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412776"/>
            <a:ext cx="8640960" cy="4752528"/>
          </a:xfrm>
        </p:spPr>
        <p:txBody>
          <a:bodyPr>
            <a:normAutofit/>
          </a:bodyPr>
          <a:lstStyle/>
          <a:p>
            <a:pPr marL="0" lvl="2" indent="17463">
              <a:buNone/>
            </a:pPr>
            <a:r>
              <a:rPr lang="en-GB" b="1" dirty="0" smtClean="0"/>
              <a:t>Using Your Own Resources Against You</a:t>
            </a:r>
            <a:r>
              <a:rPr lang="en-GB" dirty="0" smtClean="0"/>
              <a:t> </a:t>
            </a:r>
          </a:p>
          <a:p>
            <a:pPr marL="0" lvl="2" indent="17463">
              <a:buNone/>
            </a:pPr>
            <a:r>
              <a:rPr lang="en-GB" dirty="0" smtClean="0"/>
              <a:t>An intruder can also use your own resources against you in unexpected ways. One example is described in  </a:t>
            </a:r>
            <a:r>
              <a:rPr lang="en-GB" dirty="0" smtClean="0">
                <a:hlinkClick r:id="rId2"/>
              </a:rPr>
              <a:t>http://www.cert.org/advisories/CA-1996-01.html</a:t>
            </a:r>
            <a:r>
              <a:rPr lang="en-GB" dirty="0" smtClean="0"/>
              <a:t> </a:t>
            </a:r>
          </a:p>
          <a:p>
            <a:pPr marL="0" lvl="2" indent="17463">
              <a:buNone/>
            </a:pPr>
            <a:r>
              <a:rPr lang="en-GB" dirty="0" smtClean="0"/>
              <a:t>In this attack, the intruder uses forged UDP packets to connect the echo service on one machine to the charged service on another machine. The result is that the two services consume all available network bandwidth between them. Thus, the network connectivity for all machines on the same networks as either of the targeted machines may be affected. </a:t>
            </a:r>
            <a:endParaRPr lang="en-GB" dirty="0"/>
          </a:p>
        </p:txBody>
      </p:sp>
      <p:sp>
        <p:nvSpPr>
          <p:cNvPr id="5" name="Title 1"/>
          <p:cNvSpPr txBox="1">
            <a:spLocks/>
          </p:cNvSpPr>
          <p:nvPr/>
        </p:nvSpPr>
        <p:spPr>
          <a:xfrm>
            <a:off x="403920" y="341040"/>
            <a:ext cx="8640960" cy="9361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GB" sz="3200" b="1" dirty="0" smtClean="0"/>
              <a:t>LO2 Understand the factors that influence website performance – Security Risks</a:t>
            </a:r>
            <a:r>
              <a:rPr lang="en-GB" sz="2800" b="1" dirty="0"/>
              <a:t> – DOS Attack</a:t>
            </a:r>
            <a:endParaRPr lang="en-GB" sz="2800" dirty="0"/>
          </a:p>
        </p:txBody>
      </p:sp>
    </p:spTree>
    <p:extLst>
      <p:ext uri="{BB962C8B-B14F-4D97-AF65-F5344CB8AC3E}">
        <p14:creationId xmlns:p14="http://schemas.microsoft.com/office/powerpoint/2010/main" val="37925104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Assessment Criteria</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08748221"/>
              </p:ext>
            </p:extLst>
          </p:nvPr>
        </p:nvGraphicFramePr>
        <p:xfrm>
          <a:off x="323528" y="1196752"/>
          <a:ext cx="8568952" cy="5303520"/>
        </p:xfrm>
        <a:graphic>
          <a:graphicData uri="http://schemas.openxmlformats.org/drawingml/2006/table">
            <a:tbl>
              <a:tblPr firstRow="1" bandRow="1">
                <a:tableStyleId>{5C22544A-7EE6-4342-B048-85BDC9FD1C3A}</a:tableStyleId>
              </a:tblPr>
              <a:tblGrid>
                <a:gridCol w="1872208"/>
                <a:gridCol w="2412268"/>
                <a:gridCol w="2142238"/>
                <a:gridCol w="2142238"/>
              </a:tblGrid>
              <a:tr h="370840">
                <a:tc>
                  <a:txBody>
                    <a:bodyPr/>
                    <a:lstStyle/>
                    <a:p>
                      <a:r>
                        <a:rPr lang="en-GB" sz="1200" b="1" dirty="0" smtClean="0"/>
                        <a:t>Learning Outcome</a:t>
                      </a:r>
                    </a:p>
                    <a:p>
                      <a:endParaRPr lang="en-GB" sz="1200" dirty="0" smtClean="0"/>
                    </a:p>
                    <a:p>
                      <a:endParaRPr lang="en-GB" sz="1200" b="0" i="0" u="none" strike="noStrike" kern="1200" baseline="0" dirty="0" smtClean="0">
                        <a:solidFill>
                          <a:schemeClr val="lt1"/>
                        </a:solidFill>
                        <a:latin typeface="+mn-lt"/>
                        <a:ea typeface="+mn-ea"/>
                        <a:cs typeface="+mn-cs"/>
                      </a:endParaRPr>
                    </a:p>
                    <a:p>
                      <a:r>
                        <a:rPr lang="en-GB" sz="1200" b="0" i="0" u="none" strike="noStrike" kern="1200" baseline="0" dirty="0" smtClean="0">
                          <a:solidFill>
                            <a:schemeClr val="lt1"/>
                          </a:solidFill>
                          <a:latin typeface="+mn-lt"/>
                          <a:ea typeface="+mn-ea"/>
                          <a:cs typeface="+mn-cs"/>
                        </a:rPr>
                        <a:t>The learner will: </a:t>
                      </a:r>
                      <a:endParaRPr lang="en-GB" sz="1200" dirty="0"/>
                    </a:p>
                  </a:txBody>
                  <a:tcPr/>
                </a:tc>
                <a:tc>
                  <a:txBody>
                    <a:bodyPr/>
                    <a:lstStyle/>
                    <a:p>
                      <a:r>
                        <a:rPr lang="en-GB" sz="1200" dirty="0" smtClean="0"/>
                        <a:t>Pass</a:t>
                      </a:r>
                    </a:p>
                    <a:p>
                      <a:endParaRPr lang="en-GB" sz="1200" b="0" i="0" u="none" strike="noStrike" kern="1200" baseline="0" dirty="0" smtClean="0">
                        <a:solidFill>
                          <a:schemeClr val="lt1"/>
                        </a:solidFill>
                        <a:latin typeface="+mn-lt"/>
                        <a:ea typeface="+mn-ea"/>
                        <a:cs typeface="+mn-cs"/>
                      </a:endParaRPr>
                    </a:p>
                    <a:p>
                      <a:r>
                        <a:rPr lang="en-GB" sz="1200" b="0" i="0" u="none" strike="noStrike" kern="1200" baseline="0" dirty="0" smtClean="0">
                          <a:solidFill>
                            <a:schemeClr val="lt1"/>
                          </a:solidFill>
                          <a:latin typeface="+mn-lt"/>
                          <a:ea typeface="+mn-ea"/>
                          <a:cs typeface="+mn-cs"/>
                        </a:rPr>
                        <a:t>The assessment criteria are  the pass requirements for this unit</a:t>
                      </a:r>
                    </a:p>
                    <a:p>
                      <a:r>
                        <a:rPr lang="en-GB" sz="1200" b="0" i="0" u="none" strike="noStrike" kern="1200" baseline="0" dirty="0" smtClean="0">
                          <a:solidFill>
                            <a:schemeClr val="lt1"/>
                          </a:solidFill>
                          <a:latin typeface="+mn-lt"/>
                          <a:ea typeface="+mn-ea"/>
                          <a:cs typeface="+mn-cs"/>
                        </a:rPr>
                        <a:t>The Learner can:</a:t>
                      </a:r>
                      <a:endParaRPr lang="en-GB" sz="1200" dirty="0"/>
                    </a:p>
                  </a:txBody>
                  <a:tcPr/>
                </a:tc>
                <a:tc>
                  <a:txBody>
                    <a:bodyPr/>
                    <a:lstStyle/>
                    <a:p>
                      <a:r>
                        <a:rPr lang="en-GB" sz="1200" dirty="0" smtClean="0"/>
                        <a:t>Merit</a:t>
                      </a:r>
                    </a:p>
                    <a:p>
                      <a:endParaRPr lang="en-GB" sz="1200" dirty="0" smtClean="0"/>
                    </a:p>
                    <a:p>
                      <a:r>
                        <a:rPr lang="en-GB" sz="1200" b="0" i="0" u="none" strike="noStrike" baseline="0" dirty="0" smtClean="0"/>
                        <a:t>To achieve a merit the  evidence must show that, in addition to the pass criteria, the learner is able to:</a:t>
                      </a:r>
                      <a:endParaRPr lang="en-GB" sz="1200" dirty="0"/>
                    </a:p>
                  </a:txBody>
                  <a:tcPr/>
                </a:tc>
                <a:tc>
                  <a:txBody>
                    <a:bodyPr/>
                    <a:lstStyle/>
                    <a:p>
                      <a:r>
                        <a:rPr lang="en-GB" sz="1200" dirty="0" smtClean="0"/>
                        <a:t>Distinction</a:t>
                      </a:r>
                    </a:p>
                    <a:p>
                      <a:endParaRPr lang="en-GB" sz="1200" b="0" i="0" u="none" strike="noStrike" kern="1200" baseline="0" dirty="0" smtClean="0">
                        <a:solidFill>
                          <a:schemeClr val="lt1"/>
                        </a:solidFill>
                        <a:latin typeface="+mn-lt"/>
                        <a:ea typeface="+mn-ea"/>
                        <a:cs typeface="+mn-cs"/>
                      </a:endParaRPr>
                    </a:p>
                    <a:p>
                      <a:r>
                        <a:rPr lang="en-GB" sz="1200" b="0" i="0" u="none" strike="noStrike" baseline="0" dirty="0" smtClean="0"/>
                        <a:t>To achieve a distinction </a:t>
                      </a:r>
                      <a:r>
                        <a:rPr lang="en-GB" sz="1200" b="1" i="0" u="none" strike="noStrike" baseline="0" dirty="0" smtClean="0"/>
                        <a:t> </a:t>
                      </a:r>
                      <a:endParaRPr lang="en-GB" sz="1200" b="0" i="0" u="none" strike="noStrike" kern="1200" baseline="0" dirty="0" smtClean="0">
                        <a:solidFill>
                          <a:schemeClr val="lt1"/>
                        </a:solidFill>
                        <a:latin typeface="+mn-lt"/>
                        <a:ea typeface="+mn-ea"/>
                        <a:cs typeface="+mn-cs"/>
                      </a:endParaRPr>
                    </a:p>
                    <a:p>
                      <a:r>
                        <a:rPr lang="en-GB" sz="1200" b="0" i="0" u="none" strike="noStrike" baseline="0" dirty="0" smtClean="0"/>
                        <a:t>the evidence must show </a:t>
                      </a:r>
                      <a:endParaRPr lang="en-GB" sz="1200" b="0" i="0" u="none" strike="noStrike" kern="1200" baseline="0" dirty="0" smtClean="0">
                        <a:solidFill>
                          <a:schemeClr val="lt1"/>
                        </a:solidFill>
                        <a:latin typeface="+mn-lt"/>
                        <a:ea typeface="+mn-ea"/>
                        <a:cs typeface="+mn-cs"/>
                      </a:endParaRPr>
                    </a:p>
                    <a:p>
                      <a:r>
                        <a:rPr lang="en-GB" sz="1200" b="0" i="0" u="none" strike="noStrike" baseline="0" dirty="0" smtClean="0"/>
                        <a:t>that, in addition to the pass </a:t>
                      </a:r>
                      <a:endParaRPr lang="en-GB" sz="1200" b="0" i="0" u="none" strike="noStrike" kern="1200" baseline="0" dirty="0" smtClean="0">
                        <a:solidFill>
                          <a:schemeClr val="lt1"/>
                        </a:solidFill>
                        <a:latin typeface="+mn-lt"/>
                        <a:ea typeface="+mn-ea"/>
                        <a:cs typeface="+mn-cs"/>
                      </a:endParaRPr>
                    </a:p>
                    <a:p>
                      <a:r>
                        <a:rPr lang="en-GB" sz="1200" b="0" i="0" u="none" strike="noStrike" baseline="0" dirty="0" smtClean="0"/>
                        <a:t>and merit criteria, the </a:t>
                      </a:r>
                      <a:endParaRPr lang="en-GB" sz="1200" b="0" i="0" u="none" strike="noStrike" kern="1200" baseline="0" dirty="0" smtClean="0">
                        <a:solidFill>
                          <a:schemeClr val="lt1"/>
                        </a:solidFill>
                        <a:latin typeface="+mn-lt"/>
                        <a:ea typeface="+mn-ea"/>
                        <a:cs typeface="+mn-cs"/>
                      </a:endParaRPr>
                    </a:p>
                    <a:p>
                      <a:r>
                        <a:rPr lang="en-GB" sz="1200" b="0" i="0" u="none" strike="noStrike" baseline="0" dirty="0" smtClean="0"/>
                        <a:t>learner is able to: </a:t>
                      </a:r>
                    </a:p>
                  </a:txBody>
                  <a:tcPr/>
                </a:tc>
              </a:tr>
              <a:tr h="370840">
                <a:tc>
                  <a:txBody>
                    <a:bodyPr/>
                    <a:lstStyle/>
                    <a:p>
                      <a:pPr marL="174625" indent="-174625"/>
                      <a:r>
                        <a:rPr lang="en-GB" sz="1200" b="1" i="0" u="none" strike="noStrike" kern="1200" baseline="0" dirty="0" smtClean="0">
                          <a:solidFill>
                            <a:schemeClr val="dk1"/>
                          </a:solidFill>
                          <a:latin typeface="+mn-lt"/>
                          <a:ea typeface="+mn-ea"/>
                          <a:cs typeface="+mn-cs"/>
                        </a:rPr>
                        <a:t>1 </a:t>
                      </a:r>
                      <a:r>
                        <a:rPr lang="en-GB" sz="1200" b="0" i="0" u="none" strike="noStrike" kern="1200" baseline="0" dirty="0" smtClean="0">
                          <a:solidFill>
                            <a:schemeClr val="dk1"/>
                          </a:solidFill>
                          <a:latin typeface="+mn-lt"/>
                          <a:ea typeface="+mn-ea"/>
                          <a:cs typeface="+mn-cs"/>
                        </a:rPr>
                        <a:t>  Understand web architecture and components </a:t>
                      </a:r>
                      <a:endParaRPr lang="en-GB" sz="1200" dirty="0"/>
                    </a:p>
                  </a:txBody>
                  <a:tcPr/>
                </a:tc>
                <a:tc>
                  <a:txBody>
                    <a:bodyPr/>
                    <a:lstStyle/>
                    <a:p>
                      <a:pPr marL="174625" indent="-174625"/>
                      <a:r>
                        <a:rPr lang="en-GB" sz="1200" b="1" i="0" u="none" strike="noStrike" kern="1200" baseline="0" dirty="0" smtClean="0">
                          <a:solidFill>
                            <a:schemeClr val="dk1"/>
                          </a:solidFill>
                          <a:latin typeface="+mn-lt"/>
                          <a:ea typeface="+mn-ea"/>
                          <a:cs typeface="+mn-cs"/>
                        </a:rPr>
                        <a:t>P1</a:t>
                      </a:r>
                      <a:r>
                        <a:rPr lang="en-GB" sz="1200" b="0" i="0" u="none" strike="noStrike" kern="1200" baseline="0" dirty="0" smtClean="0">
                          <a:solidFill>
                            <a:schemeClr val="dk1"/>
                          </a:solidFill>
                          <a:latin typeface="+mn-lt"/>
                          <a:ea typeface="+mn-ea"/>
                          <a:cs typeface="+mn-cs"/>
                        </a:rPr>
                        <a:t> Outline the web architecture and components which enable internet and web functionality </a:t>
                      </a:r>
                      <a:endParaRPr lang="en-GB" sz="1200" dirty="0"/>
                    </a:p>
                  </a:txBody>
                  <a:tcPr/>
                </a:tc>
                <a:tc>
                  <a:txBody>
                    <a:bodyPr/>
                    <a:lstStyle/>
                    <a:p>
                      <a:endParaRPr lang="en-GB" sz="1200" dirty="0"/>
                    </a:p>
                  </a:txBody>
                  <a:tcPr/>
                </a:tc>
                <a:tc>
                  <a:txBody>
                    <a:bodyPr/>
                    <a:lstStyle/>
                    <a:p>
                      <a:endParaRPr lang="en-GB" sz="1200"/>
                    </a:p>
                  </a:txBody>
                  <a:tcPr/>
                </a:tc>
              </a:tr>
              <a:tr h="370840">
                <a:tc>
                  <a:txBody>
                    <a:bodyPr/>
                    <a:lstStyle/>
                    <a:p>
                      <a:pPr marL="174625" indent="-174625"/>
                      <a:r>
                        <a:rPr lang="en-GB" sz="1200" b="1" i="0" u="none" strike="noStrike" kern="1200" baseline="0" dirty="0" smtClean="0">
                          <a:solidFill>
                            <a:schemeClr val="dk1"/>
                          </a:solidFill>
                          <a:latin typeface="+mn-lt"/>
                          <a:ea typeface="+mn-ea"/>
                          <a:cs typeface="+mn-cs"/>
                        </a:rPr>
                        <a:t>2 </a:t>
                      </a:r>
                      <a:r>
                        <a:rPr lang="en-GB" sz="1200" b="0" i="0" u="none" strike="noStrike" kern="1200" baseline="0" dirty="0" smtClean="0">
                          <a:solidFill>
                            <a:schemeClr val="dk1"/>
                          </a:solidFill>
                          <a:latin typeface="+mn-lt"/>
                          <a:ea typeface="+mn-ea"/>
                          <a:cs typeface="+mn-cs"/>
                        </a:rPr>
                        <a:t>  Understand the factors that influence website performance </a:t>
                      </a:r>
                      <a:endParaRPr lang="en-GB" sz="1200" dirty="0"/>
                    </a:p>
                  </a:txBody>
                  <a:tcPr>
                    <a:solidFill>
                      <a:srgbClr val="FFC000"/>
                    </a:solidFill>
                  </a:tcPr>
                </a:tc>
                <a:tc>
                  <a:txBody>
                    <a:bodyPr/>
                    <a:lstStyle/>
                    <a:p>
                      <a:pPr marL="174625" indent="-174625"/>
                      <a:r>
                        <a:rPr lang="en-GB" sz="1200" b="1" i="0" u="none" strike="noStrike" kern="1200" baseline="0" dirty="0" smtClean="0">
                          <a:solidFill>
                            <a:schemeClr val="dk1"/>
                          </a:solidFill>
                          <a:latin typeface="+mn-lt"/>
                          <a:ea typeface="+mn-ea"/>
                          <a:cs typeface="+mn-cs"/>
                        </a:rPr>
                        <a:t>P2</a:t>
                      </a:r>
                      <a:r>
                        <a:rPr lang="en-GB" sz="1200" b="0" i="0" u="none" strike="noStrike" kern="1200" baseline="0" dirty="0" smtClean="0">
                          <a:solidFill>
                            <a:schemeClr val="dk1"/>
                          </a:solidFill>
                          <a:latin typeface="+mn-lt"/>
                          <a:ea typeface="+mn-ea"/>
                          <a:cs typeface="+mn-cs"/>
                        </a:rPr>
                        <a:t> Explain the user side and server side factors that influence the performance of a website </a:t>
                      </a:r>
                      <a:endParaRPr lang="en-GB" sz="1200" dirty="0"/>
                    </a:p>
                  </a:txBody>
                  <a:tcPr>
                    <a:solidFill>
                      <a:srgbClr val="FFC000"/>
                    </a:solidFill>
                  </a:tcPr>
                </a:tc>
                <a:tc>
                  <a:txBody>
                    <a:bodyPr/>
                    <a:lstStyle/>
                    <a:p>
                      <a:endParaRPr lang="en-GB" sz="1200"/>
                    </a:p>
                  </a:txBody>
                  <a:tcPr/>
                </a:tc>
                <a:tc>
                  <a:txBody>
                    <a:bodyPr/>
                    <a:lstStyle/>
                    <a:p>
                      <a:endParaRPr lang="en-GB" sz="1200" dirty="0"/>
                    </a:p>
                  </a:txBody>
                  <a:tcPr/>
                </a:tc>
              </a:tr>
              <a:tr h="370840">
                <a:tc>
                  <a:txBody>
                    <a:bodyPr/>
                    <a:lstStyle/>
                    <a:p>
                      <a:endParaRPr lang="en-GB" sz="1200" dirty="0"/>
                    </a:p>
                  </a:txBody>
                  <a:tcPr/>
                </a:tc>
                <a:tc>
                  <a:txBody>
                    <a:bodyPr/>
                    <a:lstStyle/>
                    <a:p>
                      <a:pPr marL="174625" indent="-174625"/>
                      <a:r>
                        <a:rPr lang="en-GB" sz="1200" b="1" i="0" u="none" strike="noStrike" kern="1200" baseline="0" dirty="0" smtClean="0">
                          <a:solidFill>
                            <a:schemeClr val="dk1"/>
                          </a:solidFill>
                          <a:latin typeface="+mn-lt"/>
                          <a:ea typeface="+mn-ea"/>
                          <a:cs typeface="+mn-cs"/>
                        </a:rPr>
                        <a:t>P3</a:t>
                      </a:r>
                      <a:r>
                        <a:rPr lang="en-GB" sz="1200" b="0" i="0" u="none" strike="noStrike" kern="1200" baseline="0" dirty="0" smtClean="0">
                          <a:solidFill>
                            <a:schemeClr val="dk1"/>
                          </a:solidFill>
                          <a:latin typeface="+mn-lt"/>
                          <a:ea typeface="+mn-ea"/>
                          <a:cs typeface="+mn-cs"/>
                        </a:rPr>
                        <a:t> Explain the security risks and protection mechanisms involved in website performance </a:t>
                      </a:r>
                      <a:endParaRPr lang="en-GB" sz="1200" dirty="0"/>
                    </a:p>
                  </a:txBody>
                  <a:tcPr>
                    <a:solidFill>
                      <a:srgbClr val="FFC000"/>
                    </a:solidFill>
                  </a:tcPr>
                </a:tc>
                <a:tc>
                  <a:txBody>
                    <a:bodyPr/>
                    <a:lstStyle/>
                    <a:p>
                      <a:pPr marL="261938" indent="-261938"/>
                      <a:r>
                        <a:rPr lang="en-GB" sz="1200" b="1" i="0" u="none" strike="noStrike" kern="1200" baseline="0" dirty="0" smtClean="0">
                          <a:solidFill>
                            <a:schemeClr val="dk1"/>
                          </a:solidFill>
                          <a:latin typeface="+mn-lt"/>
                          <a:ea typeface="+mn-ea"/>
                          <a:cs typeface="+mn-cs"/>
                        </a:rPr>
                        <a:t>M1</a:t>
                      </a:r>
                      <a:r>
                        <a:rPr lang="en-GB" sz="1200" b="0" i="0" u="none" strike="noStrike" kern="1200" baseline="0" dirty="0" smtClean="0">
                          <a:solidFill>
                            <a:schemeClr val="dk1"/>
                          </a:solidFill>
                          <a:latin typeface="+mn-lt"/>
                          <a:ea typeface="+mn-ea"/>
                          <a:cs typeface="+mn-cs"/>
                        </a:rPr>
                        <a:t>  Compare and contrast current interactive websites for performance and security </a:t>
                      </a:r>
                      <a:endParaRPr lang="en-GB" sz="1200" dirty="0"/>
                    </a:p>
                  </a:txBody>
                  <a:tcPr>
                    <a:solidFill>
                      <a:srgbClr val="FFC000"/>
                    </a:solidFill>
                  </a:tcPr>
                </a:tc>
                <a:tc>
                  <a:txBody>
                    <a:bodyPr/>
                    <a:lstStyle/>
                    <a:p>
                      <a:pPr marL="261938" indent="-261938"/>
                      <a:r>
                        <a:rPr lang="en-GB" sz="1200" b="1" i="0" u="none" strike="noStrike" kern="1200" baseline="0" dirty="0" smtClean="0">
                          <a:solidFill>
                            <a:schemeClr val="dk1"/>
                          </a:solidFill>
                          <a:latin typeface="+mn-lt"/>
                          <a:ea typeface="+mn-ea"/>
                          <a:cs typeface="+mn-cs"/>
                        </a:rPr>
                        <a:t>D1</a:t>
                      </a:r>
                      <a:r>
                        <a:rPr lang="en-GB" sz="1200" b="0" i="0" u="none" strike="noStrike" kern="1200" baseline="0" dirty="0" smtClean="0">
                          <a:solidFill>
                            <a:schemeClr val="dk1"/>
                          </a:solidFill>
                          <a:latin typeface="+mn-lt"/>
                          <a:ea typeface="+mn-ea"/>
                          <a:cs typeface="+mn-cs"/>
                        </a:rPr>
                        <a:t>  Discuss the impact that cases of website security breaches have had on society </a:t>
                      </a:r>
                      <a:endParaRPr lang="en-GB" sz="1200" dirty="0"/>
                    </a:p>
                  </a:txBody>
                  <a:tcPr>
                    <a:solidFill>
                      <a:srgbClr val="FFC000"/>
                    </a:solidFill>
                  </a:tcPr>
                </a:tc>
              </a:tr>
              <a:tr h="370840">
                <a:tc>
                  <a:txBody>
                    <a:bodyPr/>
                    <a:lstStyle/>
                    <a:p>
                      <a:pPr marL="174625" indent="-174625"/>
                      <a:r>
                        <a:rPr lang="en-GB" sz="1200" b="1" i="0" u="none" strike="noStrike" kern="1200" baseline="0" dirty="0" smtClean="0">
                          <a:solidFill>
                            <a:schemeClr val="dk1"/>
                          </a:solidFill>
                          <a:latin typeface="+mn-lt"/>
                          <a:ea typeface="+mn-ea"/>
                          <a:cs typeface="+mn-cs"/>
                        </a:rPr>
                        <a:t>3</a:t>
                      </a:r>
                      <a:r>
                        <a:rPr lang="en-GB" sz="1200" b="0" i="0" u="none" strike="noStrike" kern="1200" baseline="0" dirty="0" smtClean="0">
                          <a:solidFill>
                            <a:schemeClr val="dk1"/>
                          </a:solidFill>
                          <a:latin typeface="+mn-lt"/>
                          <a:ea typeface="+mn-ea"/>
                          <a:cs typeface="+mn-cs"/>
                        </a:rPr>
                        <a:t>   Be able to design websites </a:t>
                      </a:r>
                      <a:endParaRPr lang="en-GB" sz="1200" dirty="0"/>
                    </a:p>
                  </a:txBody>
                  <a:tcPr/>
                </a:tc>
                <a:tc>
                  <a:txBody>
                    <a:bodyPr/>
                    <a:lstStyle/>
                    <a:p>
                      <a:pPr marL="174625" indent="-174625"/>
                      <a:r>
                        <a:rPr lang="en-GB" sz="1200" b="1" i="0" u="none" strike="noStrike" kern="1200" baseline="0" dirty="0" smtClean="0">
                          <a:solidFill>
                            <a:schemeClr val="dk1"/>
                          </a:solidFill>
                          <a:latin typeface="+mn-lt"/>
                          <a:ea typeface="+mn-ea"/>
                          <a:cs typeface="+mn-cs"/>
                        </a:rPr>
                        <a:t>P4</a:t>
                      </a:r>
                      <a:r>
                        <a:rPr lang="en-GB" sz="1200" b="0" i="0" u="none" strike="noStrike" kern="1200" baseline="0" dirty="0" smtClean="0">
                          <a:solidFill>
                            <a:schemeClr val="dk1"/>
                          </a:solidFill>
                          <a:latin typeface="+mn-lt"/>
                          <a:ea typeface="+mn-ea"/>
                          <a:cs typeface="+mn-cs"/>
                        </a:rPr>
                        <a:t> Using appropriate design tools, design an interactive website to meet a client need </a:t>
                      </a:r>
                      <a:endParaRPr lang="en-GB" sz="1200" dirty="0"/>
                    </a:p>
                  </a:txBody>
                  <a:tcPr/>
                </a:tc>
                <a:tc>
                  <a:txBody>
                    <a:bodyPr/>
                    <a:lstStyle/>
                    <a:p>
                      <a:pPr marL="261938" indent="-261938"/>
                      <a:r>
                        <a:rPr lang="en-GB" sz="1200" b="1" i="0" u="none" strike="noStrike" kern="1200" baseline="0" dirty="0" smtClean="0">
                          <a:solidFill>
                            <a:schemeClr val="dk1"/>
                          </a:solidFill>
                          <a:latin typeface="+mn-lt"/>
                          <a:ea typeface="+mn-ea"/>
                          <a:cs typeface="+mn-cs"/>
                        </a:rPr>
                        <a:t>M2</a:t>
                      </a:r>
                      <a:r>
                        <a:rPr lang="en-GB" sz="1200" b="0" i="0" u="none" strike="noStrike" kern="1200" baseline="0" dirty="0" smtClean="0">
                          <a:solidFill>
                            <a:schemeClr val="dk1"/>
                          </a:solidFill>
                          <a:latin typeface="+mn-lt"/>
                          <a:ea typeface="+mn-ea"/>
                          <a:cs typeface="+mn-cs"/>
                        </a:rPr>
                        <a:t>  Produce annotated design documentation for an interactive website to meet a client need </a:t>
                      </a:r>
                      <a:endParaRPr lang="en-GB" sz="1200" dirty="0"/>
                    </a:p>
                  </a:txBody>
                  <a:tcPr/>
                </a:tc>
                <a:tc>
                  <a:txBody>
                    <a:bodyPr/>
                    <a:lstStyle/>
                    <a:p>
                      <a:endParaRPr lang="en-GB" sz="1200" dirty="0"/>
                    </a:p>
                  </a:txBody>
                  <a:tcPr/>
                </a:tc>
              </a:tr>
              <a:tr h="370840">
                <a:tc>
                  <a:txBody>
                    <a:bodyPr/>
                    <a:lstStyle/>
                    <a:p>
                      <a:pPr marL="174625" indent="-174625"/>
                      <a:r>
                        <a:rPr lang="en-GB" sz="1200" b="1" i="0" u="none" strike="noStrike" kern="1200" baseline="0" dirty="0" smtClean="0">
                          <a:solidFill>
                            <a:schemeClr val="dk1"/>
                          </a:solidFill>
                          <a:latin typeface="+mn-lt"/>
                          <a:ea typeface="+mn-ea"/>
                          <a:cs typeface="+mn-cs"/>
                        </a:rPr>
                        <a:t>4 </a:t>
                      </a:r>
                      <a:r>
                        <a:rPr lang="en-GB" sz="1200" b="0" i="0" u="none" strike="noStrike" kern="1200" baseline="0" dirty="0" smtClean="0">
                          <a:solidFill>
                            <a:schemeClr val="dk1"/>
                          </a:solidFill>
                          <a:latin typeface="+mn-lt"/>
                          <a:ea typeface="+mn-ea"/>
                          <a:cs typeface="+mn-cs"/>
                        </a:rPr>
                        <a:t>  Be able to create websites </a:t>
                      </a:r>
                      <a:endParaRPr lang="en-GB" sz="1200" dirty="0"/>
                    </a:p>
                  </a:txBody>
                  <a:tcPr/>
                </a:tc>
                <a:tc>
                  <a:txBody>
                    <a:bodyPr/>
                    <a:lstStyle/>
                    <a:p>
                      <a:pPr marL="174625" indent="-174625"/>
                      <a:r>
                        <a:rPr lang="en-GB" sz="1200" b="1" i="0" u="none" strike="noStrike" kern="1200" baseline="0" dirty="0" smtClean="0">
                          <a:solidFill>
                            <a:schemeClr val="dk1"/>
                          </a:solidFill>
                          <a:latin typeface="+mn-lt"/>
                          <a:ea typeface="+mn-ea"/>
                          <a:cs typeface="+mn-cs"/>
                        </a:rPr>
                        <a:t>P5</a:t>
                      </a:r>
                      <a:r>
                        <a:rPr lang="en-GB" sz="1200" b="0" i="0" u="none" strike="noStrike" kern="1200" baseline="0" dirty="0" smtClean="0">
                          <a:solidFill>
                            <a:schemeClr val="dk1"/>
                          </a:solidFill>
                          <a:latin typeface="+mn-lt"/>
                          <a:ea typeface="+mn-ea"/>
                          <a:cs typeface="+mn-cs"/>
                        </a:rPr>
                        <a:t> Create an interactive website to meet a client need </a:t>
                      </a:r>
                      <a:endParaRPr lang="en-GB" sz="1200" dirty="0"/>
                    </a:p>
                  </a:txBody>
                  <a:tcPr/>
                </a:tc>
                <a:tc>
                  <a:txBody>
                    <a:bodyPr/>
                    <a:lstStyle/>
                    <a:p>
                      <a:pPr marL="261938" indent="-261938"/>
                      <a:r>
                        <a:rPr lang="en-GB" sz="1200" b="1" i="0" u="none" strike="noStrike" kern="1200" baseline="0" dirty="0" smtClean="0">
                          <a:solidFill>
                            <a:schemeClr val="dk1"/>
                          </a:solidFill>
                          <a:latin typeface="+mn-lt"/>
                          <a:ea typeface="+mn-ea"/>
                          <a:cs typeface="+mn-cs"/>
                        </a:rPr>
                        <a:t>M3</a:t>
                      </a:r>
                      <a:r>
                        <a:rPr lang="en-GB" sz="1200" b="0" i="0" u="none" strike="noStrike" kern="1200" baseline="0" dirty="0" smtClean="0">
                          <a:solidFill>
                            <a:schemeClr val="dk1"/>
                          </a:solidFill>
                          <a:latin typeface="+mn-lt"/>
                          <a:ea typeface="+mn-ea"/>
                          <a:cs typeface="+mn-cs"/>
                        </a:rPr>
                        <a:t> Implement CSS in an interactive website to improve the site to meet a client’s needs </a:t>
                      </a:r>
                      <a:endParaRPr lang="en-GB" sz="1200" dirty="0"/>
                    </a:p>
                  </a:txBody>
                  <a:tcPr/>
                </a:tc>
                <a:tc>
                  <a:txBody>
                    <a:bodyPr/>
                    <a:lstStyle/>
                    <a:p>
                      <a:pPr marL="261938" indent="-261938"/>
                      <a:r>
                        <a:rPr lang="en-GB" sz="1200" b="1" i="0" u="none" strike="noStrike" kern="1200" baseline="0" dirty="0" smtClean="0">
                          <a:solidFill>
                            <a:schemeClr val="dk1"/>
                          </a:solidFill>
                          <a:latin typeface="+mn-lt"/>
                          <a:ea typeface="+mn-ea"/>
                          <a:cs typeface="+mn-cs"/>
                        </a:rPr>
                        <a:t>D2</a:t>
                      </a:r>
                      <a:r>
                        <a:rPr lang="en-GB" sz="1200" b="0" i="0" u="none" strike="noStrike" kern="1200" baseline="0" dirty="0" smtClean="0">
                          <a:solidFill>
                            <a:schemeClr val="dk1"/>
                          </a:solidFill>
                          <a:latin typeface="+mn-lt"/>
                          <a:ea typeface="+mn-ea"/>
                          <a:cs typeface="+mn-cs"/>
                        </a:rPr>
                        <a:t>  Carry out acceptance testing with client on an interactive website </a:t>
                      </a:r>
                      <a:endParaRPr lang="en-GB" sz="1200" dirty="0"/>
                    </a:p>
                  </a:txBody>
                  <a:tcPr/>
                </a:tc>
              </a:tr>
            </a:tbl>
          </a:graphicData>
        </a:graphic>
      </p:graphicFrame>
    </p:spTree>
    <p:extLst>
      <p:ext uri="{BB962C8B-B14F-4D97-AF65-F5344CB8AC3E}">
        <p14:creationId xmlns:p14="http://schemas.microsoft.com/office/powerpoint/2010/main" val="36308270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600200"/>
            <a:ext cx="8643998" cy="4972072"/>
          </a:xfrm>
        </p:spPr>
        <p:txBody>
          <a:bodyPr>
            <a:normAutofit fontScale="92500" lnSpcReduction="20000"/>
          </a:bodyPr>
          <a:lstStyle/>
          <a:p>
            <a:pPr marL="0" lvl="2" indent="0">
              <a:buNone/>
            </a:pPr>
            <a:r>
              <a:rPr lang="en-GB" b="1" dirty="0" smtClean="0"/>
              <a:t>Bandwidth Consumption</a:t>
            </a:r>
          </a:p>
          <a:p>
            <a:pPr marL="0" lvl="2" indent="0">
              <a:buNone/>
            </a:pPr>
            <a:r>
              <a:rPr lang="en-GB" dirty="0" smtClean="0"/>
              <a:t>An intruder may also be able to consume all the available bandwidth on your network by generating a large number of packets directed to your network. Typically, these packets are ICMP ECHO packets, but in principle they may be anything. Further, the intruder need not be operating from a single machine; he may be able to coordinate or co-opt several machines on different networks to achieve the same effect. </a:t>
            </a:r>
          </a:p>
          <a:p>
            <a:pPr marL="0" lvl="2" indent="0">
              <a:buNone/>
            </a:pPr>
            <a:r>
              <a:rPr lang="en-GB" b="1" dirty="0" smtClean="0"/>
              <a:t>Consumption of Other Resources</a:t>
            </a:r>
          </a:p>
          <a:p>
            <a:pPr marL="0" lvl="2" indent="0">
              <a:buNone/>
            </a:pPr>
            <a:r>
              <a:rPr lang="en-GB" dirty="0" smtClean="0"/>
              <a:t>In addition to network bandwidth, intruders may be able to consume other resources that your systems need in order to operate. For example, in many systems, a limited number of data structures are available to hold process information (process identifiers, process table entries, process slots, etc.). An intruder may be able to consume these data structures by writing a simple program or script that does nothing but repeatedly create copies of itself. Many modern operating systems have quota facilities to protect against this problem, but not all do. Further, even if the process table is not filled, the CPU may be consumed by a large number of processes and the associated time spent switching between processes. Consult your operating system vendor or operating system manuals for details on available quota facilities for your system. </a:t>
            </a:r>
          </a:p>
        </p:txBody>
      </p:sp>
      <p:sp>
        <p:nvSpPr>
          <p:cNvPr id="5" name="Title 1"/>
          <p:cNvSpPr txBox="1">
            <a:spLocks/>
          </p:cNvSpPr>
          <p:nvPr/>
        </p:nvSpPr>
        <p:spPr>
          <a:xfrm>
            <a:off x="403920" y="341040"/>
            <a:ext cx="8640960" cy="9361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GB" sz="3200" b="1" dirty="0" smtClean="0"/>
              <a:t>LO2 Understand the factors that influence website performance – Security Risks</a:t>
            </a:r>
            <a:r>
              <a:rPr lang="en-GB" sz="2800" b="1" dirty="0"/>
              <a:t> – DOS Attack</a:t>
            </a:r>
            <a:endParaRPr lang="en-GB" sz="2800" dirty="0"/>
          </a:p>
        </p:txBody>
      </p:sp>
    </p:spTree>
    <p:extLst>
      <p:ext uri="{BB962C8B-B14F-4D97-AF65-F5344CB8AC3E}">
        <p14:creationId xmlns:p14="http://schemas.microsoft.com/office/powerpoint/2010/main" val="12713830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340768"/>
            <a:ext cx="8640960" cy="5040560"/>
          </a:xfrm>
        </p:spPr>
        <p:txBody>
          <a:bodyPr>
            <a:normAutofit fontScale="62500" lnSpcReduction="20000"/>
          </a:bodyPr>
          <a:lstStyle/>
          <a:p>
            <a:pPr marL="0" indent="0">
              <a:spcAft>
                <a:spcPts val="600"/>
              </a:spcAft>
              <a:buNone/>
            </a:pPr>
            <a:r>
              <a:rPr lang="en-GB" b="1" dirty="0" smtClean="0">
                <a:latin typeface="Calibri" pitchFamily="34" charset="0"/>
              </a:rPr>
              <a:t>Page Jacking or Spyware</a:t>
            </a:r>
            <a:r>
              <a:rPr lang="en-GB" dirty="0" smtClean="0">
                <a:latin typeface="Calibri" pitchFamily="34" charset="0"/>
              </a:rPr>
              <a:t> is software that collects and transmits user specific behaviour and information, with or without permission. Sometimes, permission to collect and transmit is </a:t>
            </a:r>
            <a:r>
              <a:rPr lang="en-GB" i="1" dirty="0" smtClean="0">
                <a:latin typeface="Calibri" pitchFamily="34" charset="0"/>
              </a:rPr>
              <a:t>assumed</a:t>
            </a:r>
            <a:r>
              <a:rPr lang="en-GB" dirty="0" smtClean="0">
                <a:latin typeface="Calibri" pitchFamily="34" charset="0"/>
              </a:rPr>
              <a:t> to have been given simply by the act of installing software or loading a Web page.</a:t>
            </a:r>
          </a:p>
          <a:p>
            <a:pPr marL="0" indent="0">
              <a:spcAft>
                <a:spcPts val="600"/>
              </a:spcAft>
              <a:buNone/>
            </a:pPr>
            <a:r>
              <a:rPr lang="en-GB" dirty="0" smtClean="0">
                <a:latin typeface="Calibri" pitchFamily="34" charset="0"/>
              </a:rPr>
              <a:t>Like ads, data collection can be okay if done with consent or for a reasonable purpose. For example, software that transmits user specific information for the legitimate purpose of confirming eligibility for updates or upgrades should not be classed as spyware. Programmers are entitled to ensure that their software is not being pirated, and that the users of pirated software are not receiving the same benefits as legitimate users.</a:t>
            </a:r>
          </a:p>
          <a:p>
            <a:pPr marL="0" indent="0">
              <a:spcAft>
                <a:spcPts val="600"/>
              </a:spcAft>
              <a:buNone/>
            </a:pPr>
            <a:r>
              <a:rPr lang="en-GB" b="1" dirty="0" smtClean="0">
                <a:latin typeface="Calibri" pitchFamily="34" charset="0"/>
              </a:rPr>
              <a:t>Pagejacking and </a:t>
            </a:r>
            <a:r>
              <a:rPr lang="en-GB" dirty="0" smtClean="0">
                <a:latin typeface="Calibri" pitchFamily="34" charset="0"/>
              </a:rPr>
              <a:t> </a:t>
            </a:r>
            <a:r>
              <a:rPr lang="en-GB" b="1" dirty="0" smtClean="0">
                <a:latin typeface="Calibri" pitchFamily="34" charset="0"/>
              </a:rPr>
              <a:t>Spyware</a:t>
            </a:r>
            <a:r>
              <a:rPr lang="en-GB" dirty="0" smtClean="0">
                <a:latin typeface="Calibri" pitchFamily="34" charset="0"/>
              </a:rPr>
              <a:t> is a type of software intrusive camera that can be installed on computers, and which collects small pieces of information about users without their knowledge. The presence of spyware is typically hidden from the user, and can be difficult to detect. Typically, spyware is secretly installed on the user's personal computer. Sometimes, however, spywares such as keyloggers are installed by the owner of a shared, corporate, or public computer on purpose in order to secretly monitor other users, registering key presses and passwords.</a:t>
            </a:r>
          </a:p>
          <a:p>
            <a:pPr marL="0" indent="0">
              <a:spcAft>
                <a:spcPts val="600"/>
              </a:spcAft>
              <a:buNone/>
            </a:pPr>
            <a:r>
              <a:rPr lang="en-GB" dirty="0" smtClean="0">
                <a:latin typeface="Calibri" pitchFamily="34" charset="0"/>
              </a:rPr>
              <a:t>While the term </a:t>
            </a:r>
            <a:r>
              <a:rPr lang="en-GB" b="1" i="1" dirty="0" smtClean="0">
                <a:latin typeface="Calibri" pitchFamily="34" charset="0"/>
              </a:rPr>
              <a:t>spyware</a:t>
            </a:r>
            <a:r>
              <a:rPr lang="en-GB" dirty="0" smtClean="0">
                <a:latin typeface="Calibri" pitchFamily="34" charset="0"/>
              </a:rPr>
              <a:t> suggests software that secretly monitors the user's computing, the functions of spyware extend well beyond simple monitoring. Spyware programs can collect various types of personal information, such as Internet surfing habits and sites that have been visited, but can also interfere with user control of the computer in other ways, such as installing additional software and redirecting Web browser activity. Spyware is known to change computer settings, resulting in slow connection speeds, different home pages, and/or loss of Internet connection or functionality of other programs.</a:t>
            </a:r>
          </a:p>
        </p:txBody>
      </p:sp>
      <p:sp>
        <p:nvSpPr>
          <p:cNvPr id="3" name="Title 2"/>
          <p:cNvSpPr>
            <a:spLocks noGrp="1"/>
          </p:cNvSpPr>
          <p:nvPr>
            <p:ph type="title"/>
          </p:nvPr>
        </p:nvSpPr>
        <p:spPr>
          <a:xfrm>
            <a:off x="302840" y="197768"/>
            <a:ext cx="8229600" cy="854968"/>
          </a:xfrm>
        </p:spPr>
        <p:txBody>
          <a:bodyPr>
            <a:noAutofit/>
          </a:bodyPr>
          <a:lstStyle/>
          <a:p>
            <a:r>
              <a:rPr lang="en-GB" sz="2800" b="1" dirty="0"/>
              <a:t>LO2 Understand the factors that influence website performance – Security Risks – Page Jacking</a:t>
            </a:r>
            <a:endParaRPr lang="en-GB" sz="3600" dirty="0"/>
          </a:p>
        </p:txBody>
      </p:sp>
    </p:spTree>
    <p:extLst>
      <p:ext uri="{BB962C8B-B14F-4D97-AF65-F5344CB8AC3E}">
        <p14:creationId xmlns:p14="http://schemas.microsoft.com/office/powerpoint/2010/main" val="14636977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68760"/>
            <a:ext cx="8640960" cy="5184576"/>
          </a:xfrm>
        </p:spPr>
        <p:txBody>
          <a:bodyPr>
            <a:normAutofit fontScale="55000" lnSpcReduction="20000"/>
          </a:bodyPr>
          <a:lstStyle/>
          <a:p>
            <a:pPr>
              <a:spcAft>
                <a:spcPts val="600"/>
              </a:spcAft>
              <a:buNone/>
            </a:pPr>
            <a:r>
              <a:rPr lang="en-GB" dirty="0" smtClean="0">
                <a:latin typeface="Calibri" pitchFamily="34" charset="0"/>
              </a:rPr>
              <a:t>Examples of Spyware</a:t>
            </a:r>
          </a:p>
          <a:p>
            <a:pPr marL="174625" lvl="0" indent="-174625">
              <a:spcAft>
                <a:spcPts val="600"/>
              </a:spcAft>
            </a:pPr>
            <a:r>
              <a:rPr lang="en-GB" b="1" dirty="0" smtClean="0">
                <a:latin typeface="Calibri" pitchFamily="34" charset="0"/>
              </a:rPr>
              <a:t>CoolWebSearch</a:t>
            </a:r>
            <a:r>
              <a:rPr lang="en-GB" dirty="0" smtClean="0">
                <a:latin typeface="Calibri" pitchFamily="34" charset="0"/>
              </a:rPr>
              <a:t>, a group of programs, takes advantage of Internet Explorer vulnerabilities. The package directs traffic to advertisements on Web sites including </a:t>
            </a:r>
            <a:r>
              <a:rPr lang="en-GB" i="1" dirty="0" smtClean="0">
                <a:latin typeface="Calibri" pitchFamily="34" charset="0"/>
              </a:rPr>
              <a:t>coolwebsearch.com</a:t>
            </a:r>
            <a:r>
              <a:rPr lang="en-GB" dirty="0" smtClean="0">
                <a:latin typeface="Calibri" pitchFamily="34" charset="0"/>
              </a:rPr>
              <a:t>. It displays pop-up ads, rewrites search engine results, and alters the infected computer's hosts file to direct </a:t>
            </a:r>
            <a:r>
              <a:rPr lang="en-GB" dirty="0" smtClean="0">
                <a:latin typeface="Calibri" pitchFamily="34" charset="0"/>
                <a:hlinkClick r:id="rId2" action="ppaction://hlinkfile" tooltip="Domain Name System"/>
              </a:rPr>
              <a:t>DNS</a:t>
            </a:r>
            <a:r>
              <a:rPr lang="en-GB" dirty="0" smtClean="0">
                <a:latin typeface="Calibri" pitchFamily="34" charset="0"/>
              </a:rPr>
              <a:t> lookups to these sites.</a:t>
            </a:r>
          </a:p>
          <a:p>
            <a:pPr marL="174625" lvl="0" indent="-174625">
              <a:spcAft>
                <a:spcPts val="600"/>
              </a:spcAft>
            </a:pPr>
            <a:r>
              <a:rPr lang="en-GB" b="1" dirty="0" smtClean="0">
                <a:latin typeface="Calibri" pitchFamily="34" charset="0"/>
              </a:rPr>
              <a:t>Internet Optimizer</a:t>
            </a:r>
            <a:r>
              <a:rPr lang="en-GB" dirty="0" smtClean="0">
                <a:latin typeface="Calibri" pitchFamily="34" charset="0"/>
              </a:rPr>
              <a:t>, also known as </a:t>
            </a:r>
            <a:r>
              <a:rPr lang="en-GB" b="1" dirty="0" err="1" smtClean="0">
                <a:latin typeface="Calibri" pitchFamily="34" charset="0"/>
              </a:rPr>
              <a:t>DyFuCa</a:t>
            </a:r>
            <a:r>
              <a:rPr lang="en-GB" dirty="0" smtClean="0">
                <a:latin typeface="Calibri" pitchFamily="34" charset="0"/>
              </a:rPr>
              <a:t>, redirects Internet Explorer error pages to advertising. When users follow a broken link or enter an erroneous URL, they see a page of advertisements.</a:t>
            </a:r>
          </a:p>
          <a:p>
            <a:pPr marL="174625" lvl="0" indent="-174625">
              <a:spcAft>
                <a:spcPts val="600"/>
              </a:spcAft>
            </a:pPr>
            <a:r>
              <a:rPr lang="en-GB" b="1" dirty="0" smtClean="0">
                <a:latin typeface="Calibri" pitchFamily="34" charset="0"/>
              </a:rPr>
              <a:t>HuntBar</a:t>
            </a:r>
            <a:r>
              <a:rPr lang="en-GB" dirty="0" smtClean="0">
                <a:latin typeface="Calibri" pitchFamily="34" charset="0"/>
              </a:rPr>
              <a:t>, aka </a:t>
            </a:r>
            <a:r>
              <a:rPr lang="en-GB" b="1" dirty="0" err="1" smtClean="0">
                <a:latin typeface="Calibri" pitchFamily="34" charset="0"/>
              </a:rPr>
              <a:t>WinTools</a:t>
            </a:r>
            <a:r>
              <a:rPr lang="en-GB" dirty="0" smtClean="0">
                <a:latin typeface="Calibri" pitchFamily="34" charset="0"/>
              </a:rPr>
              <a:t>, was installed by an ActiveX drive-by download at affiliate Web sites, or by advertisements displayed by other spyware programs—an example of how spyware can install more spyware. These programs add toolbars to Internet Explorer, track browsing behaviour, redirect rival references, and display advertisements.</a:t>
            </a:r>
          </a:p>
          <a:p>
            <a:pPr marL="174625" lvl="0" indent="-174625">
              <a:spcAft>
                <a:spcPts val="600"/>
              </a:spcAft>
            </a:pPr>
            <a:r>
              <a:rPr lang="en-GB" b="1" dirty="0" smtClean="0">
                <a:latin typeface="Calibri" pitchFamily="34" charset="0"/>
              </a:rPr>
              <a:t>MyWebSearch</a:t>
            </a:r>
            <a:r>
              <a:rPr lang="en-GB" dirty="0" smtClean="0">
                <a:latin typeface="Calibri" pitchFamily="34" charset="0"/>
              </a:rPr>
              <a:t> has a plug-in that displays a search toolbar near the top of a browser window, and it spies to report user search-habits. MyWebSearch is notable for installing over 210 computer settings, such as over 210 MS Windows registry keys/values. Beyond the browser plug-in, it has settings to affect Outlook, email, HTML, XML, etc. </a:t>
            </a:r>
          </a:p>
          <a:p>
            <a:pPr marL="174625" lvl="0" indent="-174625">
              <a:spcAft>
                <a:spcPts val="600"/>
              </a:spcAft>
            </a:pPr>
            <a:r>
              <a:rPr lang="en-GB" b="1" dirty="0" err="1" smtClean="0">
                <a:latin typeface="Calibri" pitchFamily="34" charset="0"/>
              </a:rPr>
              <a:t>WeatherStudio</a:t>
            </a:r>
            <a:r>
              <a:rPr lang="en-GB" dirty="0" smtClean="0">
                <a:latin typeface="Calibri" pitchFamily="34" charset="0"/>
              </a:rPr>
              <a:t> has a plug-in that displays a window-panel near the </a:t>
            </a:r>
            <a:r>
              <a:rPr lang="en-GB" i="1" dirty="0" smtClean="0">
                <a:latin typeface="Calibri" pitchFamily="34" charset="0"/>
              </a:rPr>
              <a:t>bottom</a:t>
            </a:r>
            <a:r>
              <a:rPr lang="en-GB" dirty="0" smtClean="0">
                <a:latin typeface="Calibri" pitchFamily="34" charset="0"/>
              </a:rPr>
              <a:t> of a browser window. The official website notes that it is easy to remove </a:t>
            </a:r>
            <a:r>
              <a:rPr lang="en-GB" dirty="0" err="1" smtClean="0">
                <a:latin typeface="Calibri" pitchFamily="34" charset="0"/>
              </a:rPr>
              <a:t>WeatherStudio</a:t>
            </a:r>
            <a:r>
              <a:rPr lang="en-GB" dirty="0" smtClean="0">
                <a:latin typeface="Calibri" pitchFamily="34" charset="0"/>
              </a:rPr>
              <a:t> from a computer, using its own uninstall-program.</a:t>
            </a:r>
          </a:p>
          <a:p>
            <a:pPr marL="174625" lvl="0" indent="-174625">
              <a:spcAft>
                <a:spcPts val="600"/>
              </a:spcAft>
            </a:pPr>
            <a:r>
              <a:rPr lang="en-GB" b="1" dirty="0" smtClean="0">
                <a:latin typeface="Calibri" pitchFamily="34" charset="0"/>
              </a:rPr>
              <a:t>Zango</a:t>
            </a:r>
            <a:r>
              <a:rPr lang="en-GB" dirty="0" smtClean="0">
                <a:latin typeface="Calibri" pitchFamily="34" charset="0"/>
              </a:rPr>
              <a:t> (formerly </a:t>
            </a:r>
            <a:r>
              <a:rPr lang="en-GB" b="1" dirty="0" smtClean="0">
                <a:latin typeface="Calibri" pitchFamily="34" charset="0"/>
              </a:rPr>
              <a:t>180 Solutions</a:t>
            </a:r>
            <a:r>
              <a:rPr lang="en-GB" dirty="0" smtClean="0">
                <a:latin typeface="Calibri" pitchFamily="34" charset="0"/>
              </a:rPr>
              <a:t>) transmits detailed information to advertisers about the Web sites which users visit. It also alters HTTP requests for rival advertisements linked from a Web site, so that the advertisements make unearned profit for the 180 Solutions company. It opens pop-up ads that cover over the Web sites of competing companies.</a:t>
            </a:r>
          </a:p>
          <a:p>
            <a:pPr marL="174625" indent="-174625">
              <a:spcAft>
                <a:spcPts val="600"/>
              </a:spcAft>
            </a:pPr>
            <a:r>
              <a:rPr lang="en-GB" b="1" dirty="0" err="1" smtClean="0">
                <a:latin typeface="Calibri" pitchFamily="34" charset="0"/>
              </a:rPr>
              <a:t>Zlob</a:t>
            </a:r>
            <a:r>
              <a:rPr lang="en-GB" b="1" dirty="0" smtClean="0">
                <a:latin typeface="Calibri" pitchFamily="34" charset="0"/>
              </a:rPr>
              <a:t> trojan</a:t>
            </a:r>
            <a:r>
              <a:rPr lang="en-GB" dirty="0" smtClean="0">
                <a:latin typeface="Calibri" pitchFamily="34" charset="0"/>
              </a:rPr>
              <a:t>, or just </a:t>
            </a:r>
            <a:r>
              <a:rPr lang="en-GB" b="1" dirty="0" err="1" smtClean="0">
                <a:latin typeface="Calibri" pitchFamily="34" charset="0"/>
              </a:rPr>
              <a:t>Zlob</a:t>
            </a:r>
            <a:r>
              <a:rPr lang="en-GB" dirty="0" smtClean="0">
                <a:latin typeface="Calibri" pitchFamily="34" charset="0"/>
              </a:rPr>
              <a:t>, downloads itself to a computer via an ActiveX codec and reports information back to the company. Some information can be the search-history, the Websites visited, and even keystrokes. More recently, </a:t>
            </a:r>
            <a:r>
              <a:rPr lang="en-GB" dirty="0" err="1" smtClean="0">
                <a:latin typeface="Calibri" pitchFamily="34" charset="0"/>
              </a:rPr>
              <a:t>Zlob</a:t>
            </a:r>
            <a:r>
              <a:rPr lang="en-GB" dirty="0" smtClean="0">
                <a:latin typeface="Calibri" pitchFamily="34" charset="0"/>
              </a:rPr>
              <a:t> has been known to hijack routers set to defaults.</a:t>
            </a:r>
          </a:p>
        </p:txBody>
      </p:sp>
      <p:sp>
        <p:nvSpPr>
          <p:cNvPr id="3" name="Title 2"/>
          <p:cNvSpPr>
            <a:spLocks noGrp="1"/>
          </p:cNvSpPr>
          <p:nvPr>
            <p:ph type="title"/>
          </p:nvPr>
        </p:nvSpPr>
        <p:spPr>
          <a:xfrm>
            <a:off x="302840" y="341784"/>
            <a:ext cx="8229600" cy="710952"/>
          </a:xfrm>
        </p:spPr>
        <p:txBody>
          <a:bodyPr>
            <a:noAutofit/>
          </a:bodyPr>
          <a:lstStyle/>
          <a:p>
            <a:r>
              <a:rPr lang="en-GB" sz="2800" b="1" dirty="0"/>
              <a:t>LO2 Understand the factors that influence website performance – Security Risks – Page Jacking</a:t>
            </a:r>
            <a:endParaRPr lang="en-GB" sz="3600" dirty="0"/>
          </a:p>
        </p:txBody>
      </p:sp>
    </p:spTree>
    <p:extLst>
      <p:ext uri="{BB962C8B-B14F-4D97-AF65-F5344CB8AC3E}">
        <p14:creationId xmlns:p14="http://schemas.microsoft.com/office/powerpoint/2010/main" val="14352868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a:t>LO2 Understand the factors that influence website performance – Security Risks</a:t>
            </a:r>
            <a:endParaRPr lang="en-GB" sz="2800" dirty="0"/>
          </a:p>
        </p:txBody>
      </p:sp>
      <p:sp>
        <p:nvSpPr>
          <p:cNvPr id="3" name="Content Placeholder 2"/>
          <p:cNvSpPr>
            <a:spLocks noGrp="1"/>
          </p:cNvSpPr>
          <p:nvPr>
            <p:ph idx="1"/>
          </p:nvPr>
        </p:nvSpPr>
        <p:spPr/>
        <p:txBody>
          <a:bodyPr>
            <a:normAutofit/>
          </a:bodyPr>
          <a:lstStyle/>
          <a:p>
            <a:pPr marL="1588" indent="12700">
              <a:buNone/>
            </a:pPr>
            <a:r>
              <a:rPr lang="en-GB" b="1" dirty="0" smtClean="0"/>
              <a:t>P3.1 - Task 3 –</a:t>
            </a:r>
            <a:r>
              <a:rPr lang="en-GB" dirty="0" smtClean="0"/>
              <a:t> State and define the needs of companies when it comes to website security within the workplace.</a:t>
            </a:r>
          </a:p>
          <a:p>
            <a:pPr marL="1588" indent="12700">
              <a:buNone/>
            </a:pPr>
            <a:r>
              <a:rPr lang="en-GB" b="1" dirty="0" smtClean="0"/>
              <a:t>P3.2 – Task 4 - </a:t>
            </a:r>
            <a:r>
              <a:rPr lang="en-GB" dirty="0" smtClean="0"/>
              <a:t>Describe the various types of threats to organisations, systems and data.</a:t>
            </a:r>
          </a:p>
          <a:p>
            <a:pPr marL="1588" indent="12700">
              <a:buNone/>
            </a:pPr>
            <a:r>
              <a:rPr lang="en-GB" dirty="0" smtClean="0"/>
              <a:t>Explain the threats that exist within the </a:t>
            </a:r>
            <a:r>
              <a:rPr lang="en-GB" b="1" dirty="0" smtClean="0"/>
              <a:t>business environment </a:t>
            </a:r>
            <a:r>
              <a:rPr lang="en-GB" dirty="0" smtClean="0"/>
              <a:t>for </a:t>
            </a:r>
            <a:r>
              <a:rPr lang="en-GB" dirty="0"/>
              <a:t>each of the </a:t>
            </a:r>
            <a:r>
              <a:rPr lang="en-GB" dirty="0" smtClean="0"/>
              <a:t>following with specific </a:t>
            </a:r>
            <a:r>
              <a:rPr lang="en-GB" b="1" dirty="0" smtClean="0"/>
              <a:t>examples</a:t>
            </a:r>
            <a:r>
              <a:rPr lang="en-GB" dirty="0" smtClean="0"/>
              <a:t> defining the damage done to organisations, to the system and to data:</a:t>
            </a:r>
            <a:endParaRPr lang="en-GB" dirty="0"/>
          </a:p>
          <a:p>
            <a:endParaRPr lang="en-GB" dirty="0" smtClean="0"/>
          </a:p>
        </p:txBody>
      </p:sp>
      <p:graphicFrame>
        <p:nvGraphicFramePr>
          <p:cNvPr id="4" name="Table 3"/>
          <p:cNvGraphicFramePr>
            <a:graphicFrameLocks noGrp="1"/>
          </p:cNvGraphicFramePr>
          <p:nvPr>
            <p:extLst>
              <p:ext uri="{D42A27DB-BD31-4B8C-83A1-F6EECF244321}">
                <p14:modId xmlns:p14="http://schemas.microsoft.com/office/powerpoint/2010/main" val="2195772406"/>
              </p:ext>
            </p:extLst>
          </p:nvPr>
        </p:nvGraphicFramePr>
        <p:xfrm>
          <a:off x="251520" y="5373216"/>
          <a:ext cx="8472264" cy="741680"/>
        </p:xfrm>
        <a:graphic>
          <a:graphicData uri="http://schemas.openxmlformats.org/drawingml/2006/table">
            <a:tbl>
              <a:tblPr firstRow="1" bandRow="1">
                <a:tableStyleId>{5C22544A-7EE6-4342-B048-85BDC9FD1C3A}</a:tableStyleId>
              </a:tblPr>
              <a:tblGrid>
                <a:gridCol w="2118066"/>
                <a:gridCol w="2118066"/>
                <a:gridCol w="2118066"/>
                <a:gridCol w="2118066"/>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t>A virus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t>Phishing</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t>Identity theft</a:t>
                      </a:r>
                    </a:p>
                  </a:txBody>
                  <a:tcPr/>
                </a:tc>
                <a:tc>
                  <a:txBody>
                    <a:bodyPr/>
                    <a:lstStyle/>
                    <a:p>
                      <a:pPr algn="ctr"/>
                      <a:r>
                        <a:rPr lang="en-GB" sz="1800" b="1" dirty="0" smtClean="0"/>
                        <a:t>Piggybacking</a:t>
                      </a:r>
                      <a:endParaRPr lang="en-GB" sz="1800" b="1"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t>Hacking</a:t>
                      </a:r>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t>Denial of Service</a:t>
                      </a:r>
                    </a:p>
                  </a:txBody>
                  <a:tcPr/>
                </a:tc>
                <a:tc hMerge="1">
                  <a:txBody>
                    <a:bodyPr/>
                    <a:lstStyle/>
                    <a:p>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t>Page Jacking</a:t>
                      </a:r>
                    </a:p>
                  </a:txBody>
                  <a:tcPr/>
                </a:tc>
              </a:tr>
            </a:tbl>
          </a:graphicData>
        </a:graphic>
      </p:graphicFrame>
    </p:spTree>
    <p:extLst>
      <p:ext uri="{BB962C8B-B14F-4D97-AF65-F5344CB8AC3E}">
        <p14:creationId xmlns:p14="http://schemas.microsoft.com/office/powerpoint/2010/main" val="1610895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852"/>
            <a:ext cx="8229600" cy="725470"/>
          </a:xfrm>
        </p:spPr>
        <p:txBody>
          <a:bodyPr>
            <a:normAutofit fontScale="90000"/>
          </a:bodyPr>
          <a:lstStyle/>
          <a:p>
            <a:r>
              <a:rPr lang="en-GB" dirty="0" smtClean="0"/>
              <a:t>Security Policy</a:t>
            </a:r>
            <a:endParaRPr lang="en-GB" dirty="0"/>
          </a:p>
        </p:txBody>
      </p:sp>
      <p:sp>
        <p:nvSpPr>
          <p:cNvPr id="3" name="Content Placeholder 2"/>
          <p:cNvSpPr>
            <a:spLocks noGrp="1"/>
          </p:cNvSpPr>
          <p:nvPr>
            <p:ph idx="1"/>
          </p:nvPr>
        </p:nvSpPr>
        <p:spPr>
          <a:xfrm>
            <a:off x="457200" y="1000108"/>
            <a:ext cx="8229600" cy="1857387"/>
          </a:xfrm>
        </p:spPr>
        <p:txBody>
          <a:bodyPr>
            <a:normAutofit fontScale="77500" lnSpcReduction="20000"/>
          </a:bodyPr>
          <a:lstStyle/>
          <a:p>
            <a:r>
              <a:rPr lang="en-GB" b="1" dirty="0" smtClean="0"/>
              <a:t>P3.2 - Task 5 </a:t>
            </a:r>
            <a:r>
              <a:rPr lang="en-GB" dirty="0" smtClean="0"/>
              <a:t>- You have been appointed as a  network administrator to a new small bricks and clicks company. They have asked for you to create a policy document for the companies security.</a:t>
            </a:r>
          </a:p>
          <a:p>
            <a:r>
              <a:rPr lang="en-GB" dirty="0" smtClean="0"/>
              <a:t>Create a table listing all the various types of threats to the business, all their systems and all their data. In a second column, describe in detail the nature of the threat in some detail.</a:t>
            </a:r>
          </a:p>
          <a:p>
            <a:endParaRPr lang="en-GB" dirty="0"/>
          </a:p>
        </p:txBody>
      </p:sp>
      <p:graphicFrame>
        <p:nvGraphicFramePr>
          <p:cNvPr id="4" name="Content Placeholder 3"/>
          <p:cNvGraphicFramePr>
            <a:graphicFrameLocks/>
          </p:cNvGraphicFramePr>
          <p:nvPr>
            <p:extLst>
              <p:ext uri="{D42A27DB-BD31-4B8C-83A1-F6EECF244321}">
                <p14:modId xmlns:p14="http://schemas.microsoft.com/office/powerpoint/2010/main" val="3324807145"/>
              </p:ext>
            </p:extLst>
          </p:nvPr>
        </p:nvGraphicFramePr>
        <p:xfrm>
          <a:off x="357158" y="2857496"/>
          <a:ext cx="8501123" cy="3437715"/>
        </p:xfrm>
        <a:graphic>
          <a:graphicData uri="http://schemas.openxmlformats.org/drawingml/2006/table">
            <a:tbl>
              <a:tblPr firstRow="1" bandRow="1">
                <a:tableStyleId>{5C22544A-7EE6-4342-B048-85BDC9FD1C3A}</a:tableStyleId>
              </a:tblPr>
              <a:tblGrid>
                <a:gridCol w="2125281"/>
                <a:gridCol w="2125281"/>
                <a:gridCol w="1653037"/>
                <a:gridCol w="2597524"/>
              </a:tblGrid>
              <a:tr h="264975">
                <a:tc>
                  <a:txBody>
                    <a:bodyPr/>
                    <a:lstStyle/>
                    <a:p>
                      <a:r>
                        <a:rPr lang="en-GB" sz="1200" dirty="0" smtClean="0"/>
                        <a:t>Threats to Company Data</a:t>
                      </a:r>
                      <a:endParaRPr lang="en-US" sz="1200" dirty="0"/>
                    </a:p>
                  </a:txBody>
                  <a:tcPr/>
                </a:tc>
                <a:tc>
                  <a:txBody>
                    <a:bodyPr/>
                    <a:lstStyle/>
                    <a:p>
                      <a:r>
                        <a:rPr lang="en-GB" sz="1200" dirty="0" smtClean="0"/>
                        <a:t>Nature of the Threat</a:t>
                      </a:r>
                      <a:endParaRPr lang="en-US" sz="1200" dirty="0"/>
                    </a:p>
                  </a:txBody>
                  <a:tcPr/>
                </a:tc>
                <a:tc>
                  <a:txBody>
                    <a:bodyPr/>
                    <a:lstStyle/>
                    <a:p>
                      <a:r>
                        <a:rPr lang="en-GB" sz="1200" dirty="0" smtClean="0"/>
                        <a:t>Risk of Damage</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Impact and response</a:t>
                      </a:r>
                      <a:endParaRPr lang="en-US" sz="1200" dirty="0"/>
                    </a:p>
                  </a:txBody>
                  <a:tcPr/>
                </a:tc>
              </a:tr>
              <a:tr h="59354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dirty="0" smtClean="0"/>
                        <a:t>A </a:t>
                      </a:r>
                      <a:r>
                        <a:rPr lang="en-GB" sz="1200" baseline="0" dirty="0" smtClean="0"/>
                        <a:t> Virus Attack</a:t>
                      </a:r>
                      <a:endParaRPr lang="en-GB" sz="1200" dirty="0" smtClean="0"/>
                    </a:p>
                  </a:txBody>
                  <a:tcPr/>
                </a:tc>
                <a:tc>
                  <a:txBody>
                    <a:bodyPr/>
                    <a:lstStyle/>
                    <a:p>
                      <a:r>
                        <a:rPr lang="en-US" sz="1200" dirty="0" smtClean="0"/>
                        <a:t>External attack running the risk of corrupting data.</a:t>
                      </a:r>
                      <a:endParaRPr lang="en-US" sz="1200" dirty="0"/>
                    </a:p>
                  </a:txBody>
                  <a:tcPr/>
                </a:tc>
                <a:tc>
                  <a:txBody>
                    <a:bodyPr/>
                    <a:lstStyle/>
                    <a:p>
                      <a:r>
                        <a:rPr lang="en-US" sz="1200" dirty="0" smtClean="0"/>
                        <a:t>Medium to data</a:t>
                      </a:r>
                    </a:p>
                    <a:p>
                      <a:r>
                        <a:rPr lang="en-US" sz="1200" dirty="0" smtClean="0"/>
                        <a:t>High to Customer Account Information</a:t>
                      </a:r>
                      <a:endParaRPr lang="en-US" sz="1200" dirty="0"/>
                    </a:p>
                  </a:txBody>
                  <a:tcPr/>
                </a:tc>
                <a:tc>
                  <a:txBody>
                    <a:bodyPr/>
                    <a:lstStyle/>
                    <a:p>
                      <a:endParaRPr lang="en-US" sz="1200" dirty="0"/>
                    </a:p>
                  </a:txBody>
                  <a:tcPr/>
                </a:tc>
              </a:tr>
              <a:tr h="28530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dirty="0" smtClean="0"/>
                        <a:t>Phishing Scam</a:t>
                      </a:r>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r h="42396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dirty="0" smtClean="0"/>
                        <a:t>Identity Theft of a Staff Member</a:t>
                      </a:r>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r h="42396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dirty="0" smtClean="0"/>
                        <a:t>External Piggybacking on Network</a:t>
                      </a:r>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r h="409208">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dirty="0" smtClean="0"/>
                        <a:t>Successful Hacking attempt</a:t>
                      </a:r>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r h="42396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dirty="0" smtClean="0"/>
                        <a:t>Successful Denial of Service</a:t>
                      </a:r>
                      <a:r>
                        <a:rPr lang="en-GB" sz="1200" baseline="0" dirty="0" smtClean="0"/>
                        <a:t> Attack</a:t>
                      </a:r>
                      <a:endParaRPr lang="en-GB" sz="1200" dirty="0" smtClean="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r h="409208">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dirty="0" smtClean="0"/>
                        <a:t>Loss of control through Spyware</a:t>
                      </a:r>
                      <a:r>
                        <a:rPr lang="en-GB" sz="1200" baseline="0" dirty="0" smtClean="0"/>
                        <a:t> and Malware</a:t>
                      </a:r>
                      <a:endParaRPr lang="en-GB" sz="1200" dirty="0" smtClean="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bl>
          </a:graphicData>
        </a:graphic>
      </p:graphicFrame>
    </p:spTree>
    <p:extLst>
      <p:ext uri="{BB962C8B-B14F-4D97-AF65-F5344CB8AC3E}">
        <p14:creationId xmlns:p14="http://schemas.microsoft.com/office/powerpoint/2010/main" val="34477573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a:t>LO2 Understand the factors that influence website performance - </a:t>
            </a:r>
            <a:r>
              <a:rPr lang="en-GB" sz="3200" b="1" dirty="0" smtClean="0"/>
              <a:t>Protection mechanisms - Firewalls</a:t>
            </a:r>
            <a:endParaRPr lang="en-GB" sz="3200" dirty="0"/>
          </a:p>
        </p:txBody>
      </p:sp>
      <p:sp>
        <p:nvSpPr>
          <p:cNvPr id="5" name="Content Placeholder 1"/>
          <p:cNvSpPr txBox="1">
            <a:spLocks/>
          </p:cNvSpPr>
          <p:nvPr/>
        </p:nvSpPr>
        <p:spPr>
          <a:xfrm>
            <a:off x="179512" y="1268760"/>
            <a:ext cx="8712968" cy="5256584"/>
          </a:xfrm>
          <a:prstGeom prst="rect">
            <a:avLst/>
          </a:prstGeom>
        </p:spPr>
        <p:txBody>
          <a:bodyPr vert="horz">
            <a:normAutofit fontScale="70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Font typeface="Wingdings 2"/>
              <a:buNone/>
            </a:pPr>
            <a:r>
              <a:rPr lang="en-GB" dirty="0" smtClean="0">
                <a:latin typeface="Calibri" pitchFamily="34" charset="0"/>
              </a:rPr>
              <a:t>A firewall is a security-conscious router that sits between the Internet and your network with a single purpose: preventing external attacks. The firewall acts as a security guard between the Internet and your Network. All network traffic into and out of the system must pass through the firewall, which prevents unauthorised access to the network. Some type of firewall is a must-have if your network has a connection to the Internet, whether that connection is broadband, T1, or some other high-speed connection. Without it, sooner or later a hacker will discover and breach your unprotected network. </a:t>
            </a:r>
          </a:p>
          <a:p>
            <a:pPr marL="0" indent="0">
              <a:buFont typeface="Wingdings 2"/>
              <a:buNone/>
            </a:pPr>
            <a:r>
              <a:rPr lang="en-GB" dirty="0" smtClean="0">
                <a:latin typeface="Calibri" pitchFamily="34" charset="0"/>
              </a:rPr>
              <a:t>You can set up a firewall using two basic ways. The easiest way is to purchase a firewall program, which is basically a self-contained router with built-in firewall features like one Alarm or Sophos. Most firewall appliances include a Web-based interface that enables you to connect to the firewall from any computer on your network using a browser. You can then customise the firewall settings to suit your needs.</a:t>
            </a:r>
          </a:p>
          <a:p>
            <a:pPr marL="0" indent="0">
              <a:buFont typeface="Wingdings 2"/>
              <a:buNone/>
            </a:pPr>
            <a:r>
              <a:rPr lang="en-GB" dirty="0" smtClean="0">
                <a:latin typeface="Calibri" pitchFamily="34" charset="0"/>
              </a:rPr>
              <a:t>Alternatively, you can set up a server computer to function as a firewall computer (SSL). The server can run just about any network operating system, but most dedicated firewall systems run Linux. Whether you use a firewall appliance or a firewall computer, the firewall must be located between your network and the Internet, firewall </a:t>
            </a:r>
            <a:br>
              <a:rPr lang="en-GB" dirty="0" smtClean="0">
                <a:latin typeface="Calibri" pitchFamily="34" charset="0"/>
              </a:rPr>
            </a:br>
            <a:r>
              <a:rPr lang="en-GB" dirty="0" smtClean="0">
                <a:latin typeface="Calibri" pitchFamily="34" charset="0"/>
              </a:rPr>
              <a:t>is connected to a network hub, which is, in turn, connected to the</a:t>
            </a:r>
            <a:br>
              <a:rPr lang="en-GB" dirty="0" smtClean="0">
                <a:latin typeface="Calibri" pitchFamily="34" charset="0"/>
              </a:rPr>
            </a:br>
            <a:r>
              <a:rPr lang="en-GB" dirty="0" smtClean="0">
                <a:latin typeface="Calibri" pitchFamily="34" charset="0"/>
              </a:rPr>
              <a:t>other computers on the network. The other end of the firewall </a:t>
            </a:r>
            <a:br>
              <a:rPr lang="en-GB" dirty="0" smtClean="0">
                <a:latin typeface="Calibri" pitchFamily="34" charset="0"/>
              </a:rPr>
            </a:br>
            <a:r>
              <a:rPr lang="en-GB" dirty="0" smtClean="0">
                <a:latin typeface="Calibri" pitchFamily="34" charset="0"/>
              </a:rPr>
              <a:t>is connected to the Internet. As a result, all traffic from the LAN </a:t>
            </a:r>
            <a:br>
              <a:rPr lang="en-GB" dirty="0" smtClean="0">
                <a:latin typeface="Calibri" pitchFamily="34" charset="0"/>
              </a:rPr>
            </a:br>
            <a:r>
              <a:rPr lang="en-GB" dirty="0" smtClean="0">
                <a:latin typeface="Calibri" pitchFamily="34" charset="0"/>
              </a:rPr>
              <a:t>to the Internet and vice versa must travel through the firewall.</a:t>
            </a:r>
          </a:p>
          <a:p>
            <a:pPr marL="0" indent="0">
              <a:buFont typeface="Wingdings 2"/>
              <a:buNone/>
            </a:pPr>
            <a:endParaRPr lang="en-GB" sz="200" dirty="0" smtClean="0">
              <a:latin typeface="Calibri" pitchFamily="34" charset="0"/>
            </a:endParaRPr>
          </a:p>
        </p:txBody>
      </p:sp>
      <p:pic>
        <p:nvPicPr>
          <p:cNvPr id="6" name="Picture 2"/>
          <p:cNvPicPr>
            <a:picLocks noChangeAspect="1" noChangeArrowheads="1"/>
          </p:cNvPicPr>
          <p:nvPr/>
        </p:nvPicPr>
        <p:blipFill>
          <a:blip r:embed="rId2" cstate="print"/>
          <a:srcRect l="41361" t="63790" r="38329" b="11330"/>
          <a:stretch>
            <a:fillRect/>
          </a:stretch>
        </p:blipFill>
        <p:spPr bwMode="auto">
          <a:xfrm>
            <a:off x="6876256" y="4756647"/>
            <a:ext cx="2117035" cy="1984721"/>
          </a:xfrm>
          <a:prstGeom prst="rect">
            <a:avLst/>
          </a:prstGeom>
          <a:noFill/>
          <a:ln w="9525">
            <a:noFill/>
            <a:miter lim="800000"/>
            <a:headEnd/>
            <a:tailEnd/>
          </a:ln>
        </p:spPr>
      </p:pic>
    </p:spTree>
    <p:extLst>
      <p:ext uri="{BB962C8B-B14F-4D97-AF65-F5344CB8AC3E}">
        <p14:creationId xmlns:p14="http://schemas.microsoft.com/office/powerpoint/2010/main" val="509303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a:t>LO2 Understand the factors that influence website performance - Protection mechanisms </a:t>
            </a:r>
            <a:r>
              <a:rPr lang="en-GB" sz="3200" b="1" dirty="0" smtClean="0"/>
              <a:t>- SSL</a:t>
            </a:r>
            <a:endParaRPr lang="en-GB" sz="3200" dirty="0"/>
          </a:p>
        </p:txBody>
      </p:sp>
      <p:sp>
        <p:nvSpPr>
          <p:cNvPr id="3" name="Content Placeholder 2"/>
          <p:cNvSpPr>
            <a:spLocks noGrp="1"/>
          </p:cNvSpPr>
          <p:nvPr>
            <p:ph idx="1"/>
          </p:nvPr>
        </p:nvSpPr>
        <p:spPr>
          <a:xfrm>
            <a:off x="251520" y="1268760"/>
            <a:ext cx="8640960" cy="5256584"/>
          </a:xfrm>
        </p:spPr>
        <p:txBody>
          <a:bodyPr>
            <a:normAutofit fontScale="85000" lnSpcReduction="20000"/>
          </a:bodyPr>
          <a:lstStyle/>
          <a:p>
            <a:r>
              <a:rPr lang="en-GB" dirty="0"/>
              <a:t>SSL (Secure Sockets Layer) is a method of encrypting TCP/IP transmissions—including </a:t>
            </a:r>
            <a:r>
              <a:rPr lang="en-GB" dirty="0" smtClean="0"/>
              <a:t>Web pages </a:t>
            </a:r>
            <a:r>
              <a:rPr lang="en-GB" dirty="0"/>
              <a:t>and data entered into Web forms—en route between the client and server using </a:t>
            </a:r>
            <a:r>
              <a:rPr lang="en-GB" dirty="0" smtClean="0"/>
              <a:t>public key </a:t>
            </a:r>
            <a:r>
              <a:rPr lang="en-GB" dirty="0"/>
              <a:t>encryption technology. If you trade stocks or purchase goods on the Web, for </a:t>
            </a:r>
            <a:r>
              <a:rPr lang="en-GB" dirty="0" smtClean="0"/>
              <a:t>example, you </a:t>
            </a:r>
            <a:r>
              <a:rPr lang="en-GB" dirty="0"/>
              <a:t>are most likely using SSL to transmit your order information. SSL is popular and </a:t>
            </a:r>
            <a:r>
              <a:rPr lang="en-GB" dirty="0" smtClean="0"/>
              <a:t>used widely</a:t>
            </a:r>
            <a:r>
              <a:rPr lang="en-GB" dirty="0"/>
              <a:t>. The most recent versions of Web browsers, such as Firefox and Internet </a:t>
            </a:r>
            <a:r>
              <a:rPr lang="en-GB" dirty="0" smtClean="0"/>
              <a:t>Explorer, include </a:t>
            </a:r>
            <a:r>
              <a:rPr lang="en-GB" dirty="0"/>
              <a:t>SSL client support in their software.</a:t>
            </a:r>
          </a:p>
          <a:p>
            <a:r>
              <a:rPr lang="en-GB" dirty="0"/>
              <a:t>If you have used the Web, you have probably noticed that URLs for most Web pages </a:t>
            </a:r>
            <a:r>
              <a:rPr lang="en-GB" dirty="0" smtClean="0"/>
              <a:t>begin with </a:t>
            </a:r>
            <a:r>
              <a:rPr lang="en-GB" dirty="0"/>
              <a:t>the HTTP prefix, which indicates that the request is handled by TCP/IP port 80 </a:t>
            </a:r>
            <a:r>
              <a:rPr lang="en-GB" dirty="0" smtClean="0"/>
              <a:t>using the </a:t>
            </a:r>
            <a:r>
              <a:rPr lang="en-GB" dirty="0"/>
              <a:t>HTTP protocol. When Web page URLs begin with the prefix HTTPS (which stands </a:t>
            </a:r>
            <a:r>
              <a:rPr lang="en-GB" dirty="0" smtClean="0"/>
              <a:t>for HTTP </a:t>
            </a:r>
            <a:r>
              <a:rPr lang="en-GB" dirty="0"/>
              <a:t>over Secure Sockets Layer or HTTP Secure), they require that their data be </a:t>
            </a:r>
            <a:r>
              <a:rPr lang="en-GB" dirty="0" smtClean="0"/>
              <a:t>transferred from </a:t>
            </a:r>
            <a:r>
              <a:rPr lang="en-GB" dirty="0"/>
              <a:t>server to client and vice versa using SSL encryption. HTTPS uses the TCP port </a:t>
            </a:r>
            <a:r>
              <a:rPr lang="en-GB" dirty="0" smtClean="0"/>
              <a:t>number 443</a:t>
            </a:r>
            <a:r>
              <a:rPr lang="en-GB" dirty="0"/>
              <a:t>, rather than port 80. After an SSL connection has been established between a Web </a:t>
            </a:r>
            <a:r>
              <a:rPr lang="en-GB" dirty="0" smtClean="0"/>
              <a:t>server and </a:t>
            </a:r>
            <a:r>
              <a:rPr lang="en-GB" dirty="0"/>
              <a:t>client, the client’s browser indicates this by showing a padlock in the lower-right corner </a:t>
            </a:r>
            <a:r>
              <a:rPr lang="en-GB" dirty="0" smtClean="0"/>
              <a:t>of the </a:t>
            </a:r>
            <a:r>
              <a:rPr lang="en-GB" dirty="0"/>
              <a:t>screen in the browser’s status bar, in the URL textbox, or elsewhere.</a:t>
            </a:r>
          </a:p>
        </p:txBody>
      </p:sp>
    </p:spTree>
    <p:extLst>
      <p:ext uri="{BB962C8B-B14F-4D97-AF65-F5344CB8AC3E}">
        <p14:creationId xmlns:p14="http://schemas.microsoft.com/office/powerpoint/2010/main" val="4642015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a:t>LO2 Understand the factors that influence website performance - Protection mechanisms </a:t>
            </a:r>
            <a:r>
              <a:rPr lang="en-GB" sz="3200" b="1" dirty="0" smtClean="0"/>
              <a:t>- SSL</a:t>
            </a:r>
            <a:endParaRPr lang="en-GB" sz="3200" dirty="0"/>
          </a:p>
        </p:txBody>
      </p:sp>
      <p:sp>
        <p:nvSpPr>
          <p:cNvPr id="3" name="Content Placeholder 2"/>
          <p:cNvSpPr>
            <a:spLocks noGrp="1"/>
          </p:cNvSpPr>
          <p:nvPr>
            <p:ph idx="1"/>
          </p:nvPr>
        </p:nvSpPr>
        <p:spPr>
          <a:xfrm>
            <a:off x="251520" y="1268760"/>
            <a:ext cx="8640960" cy="5256584"/>
          </a:xfrm>
        </p:spPr>
        <p:txBody>
          <a:bodyPr>
            <a:normAutofit fontScale="92500" lnSpcReduction="10000"/>
          </a:bodyPr>
          <a:lstStyle/>
          <a:p>
            <a:r>
              <a:rPr lang="en-GB" dirty="0"/>
              <a:t>Each time a client and server establish an SSL connection, they also establish a unique </a:t>
            </a:r>
            <a:r>
              <a:rPr lang="en-GB" dirty="0" smtClean="0"/>
              <a:t>SSL session</a:t>
            </a:r>
            <a:r>
              <a:rPr lang="en-GB" dirty="0"/>
              <a:t>, or an association between the client and server that is defined by an agreement on </a:t>
            </a:r>
            <a:r>
              <a:rPr lang="en-GB" dirty="0" smtClean="0"/>
              <a:t>a specific </a:t>
            </a:r>
            <a:r>
              <a:rPr lang="en-GB" dirty="0"/>
              <a:t>set of encryption techniques. An SSL session allows the client and server to </a:t>
            </a:r>
            <a:r>
              <a:rPr lang="en-GB" dirty="0" smtClean="0"/>
              <a:t>continue to </a:t>
            </a:r>
            <a:r>
              <a:rPr lang="en-GB" dirty="0"/>
              <a:t>exchange data securely as long as the client is still connected to the server. An SSL </a:t>
            </a:r>
            <a:r>
              <a:rPr lang="en-GB" dirty="0" smtClean="0"/>
              <a:t>session is </a:t>
            </a:r>
            <a:r>
              <a:rPr lang="en-GB" dirty="0"/>
              <a:t>created by the SSL handshake protocol, one of several protocols within SSL, and </a:t>
            </a:r>
            <a:r>
              <a:rPr lang="en-GB" dirty="0" smtClean="0"/>
              <a:t>perhaps the </a:t>
            </a:r>
            <a:r>
              <a:rPr lang="en-GB" dirty="0"/>
              <a:t>most significant. As its name implies, the handshake protocol allows the client and </a:t>
            </a:r>
            <a:r>
              <a:rPr lang="en-GB" dirty="0" smtClean="0"/>
              <a:t>server to </a:t>
            </a:r>
            <a:r>
              <a:rPr lang="en-GB" dirty="0"/>
              <a:t>authenticate (or introduce) each other and establishes terms for how they will </a:t>
            </a:r>
            <a:r>
              <a:rPr lang="en-GB" dirty="0" smtClean="0"/>
              <a:t>securely exchange </a:t>
            </a:r>
            <a:r>
              <a:rPr lang="en-GB" dirty="0"/>
              <a:t>data. For example, when you are connected to the Web and you decide to </a:t>
            </a:r>
            <a:r>
              <a:rPr lang="en-GB" dirty="0" smtClean="0"/>
              <a:t>open your </a:t>
            </a:r>
            <a:r>
              <a:rPr lang="en-GB" dirty="0"/>
              <a:t>bank’s account access URL, your browser initiates an SSL connection with the </a:t>
            </a:r>
            <a:r>
              <a:rPr lang="en-GB" dirty="0" smtClean="0"/>
              <a:t>hand shake </a:t>
            </a:r>
            <a:r>
              <a:rPr lang="en-GB" dirty="0"/>
              <a:t>protocol.</a:t>
            </a:r>
          </a:p>
        </p:txBody>
      </p:sp>
    </p:spTree>
    <p:extLst>
      <p:ext uri="{BB962C8B-B14F-4D97-AF65-F5344CB8AC3E}">
        <p14:creationId xmlns:p14="http://schemas.microsoft.com/office/powerpoint/2010/main" val="29521069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b="1" dirty="0"/>
              <a:t>LO2 Understand the factors that influence website performance - Protection mechanisms </a:t>
            </a:r>
            <a:r>
              <a:rPr lang="en-GB" sz="2800" b="1" dirty="0" smtClean="0"/>
              <a:t>– Digital Certificate</a:t>
            </a:r>
            <a:endParaRPr lang="en-GB" sz="2800" dirty="0"/>
          </a:p>
        </p:txBody>
      </p:sp>
      <p:sp>
        <p:nvSpPr>
          <p:cNvPr id="3" name="Content Placeholder 2"/>
          <p:cNvSpPr>
            <a:spLocks noGrp="1"/>
          </p:cNvSpPr>
          <p:nvPr>
            <p:ph idx="1"/>
          </p:nvPr>
        </p:nvSpPr>
        <p:spPr/>
        <p:txBody>
          <a:bodyPr>
            <a:normAutofit fontScale="92500" lnSpcReduction="10000"/>
          </a:bodyPr>
          <a:lstStyle/>
          <a:p>
            <a:r>
              <a:rPr lang="en-GB" dirty="0"/>
              <a:t>A digital certificate is a password-protected and encrypted file that </a:t>
            </a:r>
            <a:r>
              <a:rPr lang="en-GB" dirty="0" smtClean="0"/>
              <a:t>holds an </a:t>
            </a:r>
            <a:r>
              <a:rPr lang="en-GB" dirty="0"/>
              <a:t>individual’s identification information, including a public key. In the context of </a:t>
            </a:r>
            <a:r>
              <a:rPr lang="en-GB" dirty="0" smtClean="0"/>
              <a:t>digital certificates</a:t>
            </a:r>
            <a:r>
              <a:rPr lang="en-GB" dirty="0"/>
              <a:t>, the individual’s public key verifies the sender’s digital signature. An </a:t>
            </a:r>
            <a:r>
              <a:rPr lang="en-GB" dirty="0" smtClean="0"/>
              <a:t>organisation that </a:t>
            </a:r>
            <a:r>
              <a:rPr lang="en-GB" dirty="0"/>
              <a:t>issues and maintains digital certificates is known as a CA (certificate authority). </a:t>
            </a:r>
            <a:r>
              <a:rPr lang="en-GB" dirty="0" smtClean="0"/>
              <a:t>For example</a:t>
            </a:r>
            <a:r>
              <a:rPr lang="en-GB" dirty="0"/>
              <a:t>, on the Internet, certificate authorities such as VeriSign will, for a fee, keep </a:t>
            </a:r>
            <a:r>
              <a:rPr lang="en-GB" dirty="0" smtClean="0"/>
              <a:t>your digital </a:t>
            </a:r>
            <a:r>
              <a:rPr lang="en-GB" dirty="0"/>
              <a:t>certificate on their server and ensure to all who want to send encrypted messages </a:t>
            </a:r>
            <a:r>
              <a:rPr lang="en-GB" dirty="0" smtClean="0"/>
              <a:t>to you </a:t>
            </a:r>
            <a:r>
              <a:rPr lang="en-GB" dirty="0"/>
              <a:t>(for example, an order via your e-commerce site) that the certificate is indeed yours.</a:t>
            </a:r>
          </a:p>
          <a:p>
            <a:r>
              <a:rPr lang="en-GB" dirty="0"/>
              <a:t>The use of certificate authorities to associate public keys with certain users is known as </a:t>
            </a:r>
            <a:r>
              <a:rPr lang="en-GB" dirty="0" smtClean="0"/>
              <a:t>PKI (public </a:t>
            </a:r>
            <a:r>
              <a:rPr lang="en-GB" dirty="0"/>
              <a:t>key infrastructure).</a:t>
            </a:r>
          </a:p>
        </p:txBody>
      </p:sp>
    </p:spTree>
    <p:extLst>
      <p:ext uri="{BB962C8B-B14F-4D97-AF65-F5344CB8AC3E}">
        <p14:creationId xmlns:p14="http://schemas.microsoft.com/office/powerpoint/2010/main" val="39622042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a:t>LO2 Understand the factors that influence website performance - Protection mechanisms </a:t>
            </a:r>
            <a:r>
              <a:rPr lang="en-GB" sz="3200" b="1" dirty="0" smtClean="0"/>
              <a:t>- Passwords</a:t>
            </a:r>
            <a:endParaRPr lang="en-GB" sz="3200" dirty="0"/>
          </a:p>
        </p:txBody>
      </p:sp>
      <p:sp>
        <p:nvSpPr>
          <p:cNvPr id="3" name="Content Placeholder 2"/>
          <p:cNvSpPr>
            <a:spLocks noGrp="1"/>
          </p:cNvSpPr>
          <p:nvPr>
            <p:ph idx="1"/>
          </p:nvPr>
        </p:nvSpPr>
        <p:spPr>
          <a:xfrm>
            <a:off x="251520" y="1268760"/>
            <a:ext cx="8640960" cy="5256584"/>
          </a:xfrm>
        </p:spPr>
        <p:txBody>
          <a:bodyPr>
            <a:normAutofit fontScale="70000" lnSpcReduction="20000"/>
          </a:bodyPr>
          <a:lstStyle/>
          <a:p>
            <a:r>
              <a:rPr lang="en-GB" dirty="0"/>
              <a:t>Choosing a secure password is one of the easiest and least expensive ways to guard </a:t>
            </a:r>
            <a:r>
              <a:rPr lang="en-GB" dirty="0" smtClean="0"/>
              <a:t>against unauthorized </a:t>
            </a:r>
            <a:r>
              <a:rPr lang="en-GB" dirty="0"/>
              <a:t>access. Unfortunately, too many people prefer to use an easy-to-remember password.</a:t>
            </a:r>
          </a:p>
          <a:p>
            <a:r>
              <a:rPr lang="en-GB" dirty="0"/>
              <a:t>If your password is obvious to you, however, it may also be easy for a hacker to </a:t>
            </a:r>
            <a:r>
              <a:rPr lang="en-GB" dirty="0" smtClean="0"/>
              <a:t>figure out</a:t>
            </a:r>
            <a:r>
              <a:rPr lang="en-GB" dirty="0"/>
              <a:t>. The following guidelines for selecting passwords should be part of your </a:t>
            </a:r>
            <a:r>
              <a:rPr lang="en-GB" dirty="0" smtClean="0"/>
              <a:t>organisation’s security </a:t>
            </a:r>
            <a:r>
              <a:rPr lang="en-GB" dirty="0"/>
              <a:t>policy. It is especially important for network administrators to choose difficult </a:t>
            </a:r>
            <a:r>
              <a:rPr lang="en-GB" dirty="0" smtClean="0"/>
              <a:t>passwords, and </a:t>
            </a:r>
            <a:r>
              <a:rPr lang="en-GB" dirty="0"/>
              <a:t>also to keep passwords confidential and to change them frequently.</a:t>
            </a:r>
          </a:p>
          <a:p>
            <a:r>
              <a:rPr lang="en-GB" dirty="0"/>
              <a:t>Tips for making and keeping passwords secure include the following:</a:t>
            </a:r>
          </a:p>
          <a:p>
            <a:pPr marL="452438" lvl="1" indent="-246063"/>
            <a:r>
              <a:rPr lang="en-GB" dirty="0" smtClean="0"/>
              <a:t>Always </a:t>
            </a:r>
            <a:r>
              <a:rPr lang="en-GB" dirty="0"/>
              <a:t>change system default passwords after installing new programs or </a:t>
            </a:r>
            <a:r>
              <a:rPr lang="en-GB" dirty="0" smtClean="0"/>
              <a:t>equipment. For </a:t>
            </a:r>
            <a:r>
              <a:rPr lang="en-GB" dirty="0"/>
              <a:t>example, after installing a router, the default administrator’s password on </a:t>
            </a:r>
            <a:r>
              <a:rPr lang="en-GB" dirty="0" smtClean="0"/>
              <a:t>the router </a:t>
            </a:r>
            <a:r>
              <a:rPr lang="en-GB" dirty="0"/>
              <a:t>might be set by the manufacturer to be “1234” or the router’s model number.</a:t>
            </a:r>
          </a:p>
          <a:p>
            <a:pPr marL="452438" lvl="1" indent="-246063"/>
            <a:r>
              <a:rPr lang="en-GB" dirty="0" smtClean="0"/>
              <a:t>Do </a:t>
            </a:r>
            <a:r>
              <a:rPr lang="en-GB" dirty="0"/>
              <a:t>not use familiar information, such as your name, nickname, birth date, </a:t>
            </a:r>
            <a:r>
              <a:rPr lang="en-GB" dirty="0" smtClean="0"/>
              <a:t>anniversary, pet’s </a:t>
            </a:r>
            <a:r>
              <a:rPr lang="en-GB" dirty="0"/>
              <a:t>name, child’s name, spouse’s name, user ID, phone number, address, or </a:t>
            </a:r>
            <a:r>
              <a:rPr lang="en-GB" dirty="0" smtClean="0"/>
              <a:t>any other </a:t>
            </a:r>
            <a:r>
              <a:rPr lang="en-GB" dirty="0"/>
              <a:t>words or numbers that others might associate with you</a:t>
            </a:r>
            <a:r>
              <a:rPr lang="en-GB" dirty="0" smtClean="0"/>
              <a:t>.</a:t>
            </a:r>
          </a:p>
          <a:p>
            <a:pPr marL="452438" lvl="1" indent="-246063"/>
            <a:r>
              <a:rPr lang="en-GB" dirty="0"/>
              <a:t>Do not use any word that might appear in a dictionary. Hackers can use programs that try a combination of your user ID and every word in a dictionary to gain access to the network. This is known as a dictionary attack, and it is typically the first technique a hacker uses when trying to guess a password (besides asking the user for her password</a:t>
            </a:r>
            <a:r>
              <a:rPr lang="en-GB" dirty="0" smtClean="0"/>
              <a:t>).</a:t>
            </a:r>
            <a:endParaRPr lang="en-GB" dirty="0"/>
          </a:p>
        </p:txBody>
      </p:sp>
    </p:spTree>
    <p:extLst>
      <p:ext uri="{BB962C8B-B14F-4D97-AF65-F5344CB8AC3E}">
        <p14:creationId xmlns:p14="http://schemas.microsoft.com/office/powerpoint/2010/main" val="33070296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64704"/>
            <a:ext cx="8640960" cy="936104"/>
          </a:xfrm>
        </p:spPr>
        <p:txBody>
          <a:bodyPr>
            <a:noAutofit/>
          </a:bodyPr>
          <a:lstStyle/>
          <a:p>
            <a:r>
              <a:rPr lang="en-GB" sz="4800" b="1" dirty="0"/>
              <a:t>LO2 Understand the factors that influence website </a:t>
            </a:r>
            <a:r>
              <a:rPr lang="en-GB" sz="4800" b="1" dirty="0" smtClean="0"/>
              <a:t>performance</a:t>
            </a:r>
            <a:endParaRPr lang="en-GB" sz="4400" dirty="0"/>
          </a:p>
        </p:txBody>
      </p:sp>
      <p:sp>
        <p:nvSpPr>
          <p:cNvPr id="3" name="Content Placeholder 2"/>
          <p:cNvSpPr>
            <a:spLocks noGrp="1"/>
          </p:cNvSpPr>
          <p:nvPr>
            <p:ph idx="1"/>
          </p:nvPr>
        </p:nvSpPr>
        <p:spPr>
          <a:xfrm>
            <a:off x="251520" y="1844824"/>
            <a:ext cx="8640960" cy="4896544"/>
          </a:xfrm>
        </p:spPr>
        <p:txBody>
          <a:bodyPr>
            <a:normAutofit fontScale="85000" lnSpcReduction="20000"/>
          </a:bodyPr>
          <a:lstStyle/>
          <a:p>
            <a:r>
              <a:rPr lang="en-GB" dirty="0" smtClean="0"/>
              <a:t>Tutor </a:t>
            </a:r>
            <a:r>
              <a:rPr lang="en-GB" dirty="0"/>
              <a:t>led discussions and group based exercises can be used to teach the influences of website performance, researching both strengths and weaknesses for each of the user and server side factors. </a:t>
            </a:r>
          </a:p>
          <a:p>
            <a:r>
              <a:rPr lang="en-GB" dirty="0"/>
              <a:t>Learners should look at the security risks websites have to be concerned with including hacking, viruses and identify theft. Learners should be encouraged to research examples in the media for </a:t>
            </a:r>
            <a:r>
              <a:rPr lang="en-GB" dirty="0" smtClean="0"/>
              <a:t>these. </a:t>
            </a:r>
            <a:r>
              <a:rPr lang="en-GB" dirty="0"/>
              <a:t>They should discuss how these cases and the actions have impacted on society. </a:t>
            </a:r>
          </a:p>
          <a:p>
            <a:r>
              <a:rPr lang="en-GB" dirty="0"/>
              <a:t>This should be followed by research into the security mechanisms that can be used to help protect websites such as firewalls, secure socket layers (SSL), using strong passwords and following appropriate legal considerations such as the Data Protection Act</a:t>
            </a:r>
            <a:r>
              <a:rPr lang="en-GB" dirty="0" smtClean="0"/>
              <a:t>.</a:t>
            </a:r>
            <a:endParaRPr lang="en-GB" dirty="0"/>
          </a:p>
          <a:p>
            <a:r>
              <a:rPr lang="en-GB" dirty="0"/>
              <a:t>Learners should be encouraged either individually or as a group to consider and evaluate existing websites as examples while discussing performance (user side and server side factors) and security measures that websites have used.</a:t>
            </a:r>
          </a:p>
        </p:txBody>
      </p:sp>
    </p:spTree>
    <p:extLst>
      <p:ext uri="{BB962C8B-B14F-4D97-AF65-F5344CB8AC3E}">
        <p14:creationId xmlns:p14="http://schemas.microsoft.com/office/powerpoint/2010/main" val="42645503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a:t>LO2 Understand the factors that influence website performance - Protection mechanisms </a:t>
            </a:r>
            <a:r>
              <a:rPr lang="en-GB" sz="3200" b="1" dirty="0" smtClean="0"/>
              <a:t>- Passwords</a:t>
            </a:r>
            <a:endParaRPr lang="en-GB" sz="3200" dirty="0"/>
          </a:p>
        </p:txBody>
      </p:sp>
      <p:sp>
        <p:nvSpPr>
          <p:cNvPr id="3" name="Content Placeholder 2"/>
          <p:cNvSpPr>
            <a:spLocks noGrp="1"/>
          </p:cNvSpPr>
          <p:nvPr>
            <p:ph idx="1"/>
          </p:nvPr>
        </p:nvSpPr>
        <p:spPr/>
        <p:txBody>
          <a:bodyPr>
            <a:noAutofit/>
          </a:bodyPr>
          <a:lstStyle/>
          <a:p>
            <a:pPr marL="265113" lvl="1" indent="-246063"/>
            <a:r>
              <a:rPr lang="en-GB" sz="1800" dirty="0" smtClean="0"/>
              <a:t>Do </a:t>
            </a:r>
            <a:r>
              <a:rPr lang="en-GB" sz="1800" dirty="0"/>
              <a:t>not use familiar information, such as your name, nickname, birth date, </a:t>
            </a:r>
            <a:r>
              <a:rPr lang="en-GB" sz="1800" dirty="0" smtClean="0"/>
              <a:t>anniversary, pet’s </a:t>
            </a:r>
            <a:r>
              <a:rPr lang="en-GB" sz="1800" dirty="0"/>
              <a:t>name, child’s name, spouse’s name, user ID, phone number, address, or </a:t>
            </a:r>
            <a:r>
              <a:rPr lang="en-GB" sz="1800" dirty="0" smtClean="0"/>
              <a:t>any other </a:t>
            </a:r>
            <a:r>
              <a:rPr lang="en-GB" sz="1800" dirty="0"/>
              <a:t>words or numbers that others might associate with you</a:t>
            </a:r>
            <a:r>
              <a:rPr lang="en-GB" sz="1800" dirty="0" smtClean="0"/>
              <a:t>.</a:t>
            </a:r>
          </a:p>
          <a:p>
            <a:pPr marL="265113" lvl="1" indent="-246063"/>
            <a:r>
              <a:rPr lang="en-GB" sz="1800" dirty="0" smtClean="0"/>
              <a:t>Do not use any word that might appear in a dictionary. Hackers can use programs that try a combination of your user ID and every word in a dictionary to gain access to the network. This is known as a dictionary attack, and it is typically the first technique a hacker uses when trying to guess a password (besides asking the user for her password).</a:t>
            </a:r>
          </a:p>
          <a:p>
            <a:pPr marL="265113" lvl="1" indent="-246063"/>
            <a:r>
              <a:rPr lang="en-GB" sz="1800" dirty="0"/>
              <a:t>Make the password longer than eight characters—the longer, the better. Some operating systems require a minimum password length (often, eight characters), and some might also restrict the password to a maximum length.</a:t>
            </a:r>
          </a:p>
          <a:p>
            <a:pPr marL="265113" lvl="1" indent="-246063"/>
            <a:r>
              <a:rPr lang="en-GB" sz="1800" dirty="0"/>
              <a:t>Choose a combination of letters and numbers; add special characters, such as exclamation marks or hyphens, if allowed. Also, if passwords are case sensitive, use a combination of uppercase and lowercase letters</a:t>
            </a:r>
            <a:r>
              <a:rPr lang="en-GB" sz="1800" dirty="0" smtClean="0"/>
              <a:t>.</a:t>
            </a:r>
          </a:p>
          <a:p>
            <a:pPr marL="265113" lvl="1" indent="-246063"/>
            <a:r>
              <a:rPr lang="en-GB" sz="1800" dirty="0"/>
              <a:t>Change your password at least every 60 days, or more frequently, if desired. If you are a network administrator, establish controls through the NOS to force users to change their passwords at least every 60 days. If you have access to sensitive data, change your password even more frequently</a:t>
            </a:r>
            <a:r>
              <a:rPr lang="en-GB" sz="1800" dirty="0" smtClean="0"/>
              <a:t>.</a:t>
            </a:r>
            <a:endParaRPr lang="en-GB" sz="1800" dirty="0"/>
          </a:p>
        </p:txBody>
      </p:sp>
    </p:spTree>
    <p:extLst>
      <p:ext uri="{BB962C8B-B14F-4D97-AF65-F5344CB8AC3E}">
        <p14:creationId xmlns:p14="http://schemas.microsoft.com/office/powerpoint/2010/main" val="31299489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a:t>LO2 Understand the factors that influence website performance - Protection mechanisms </a:t>
            </a:r>
            <a:r>
              <a:rPr lang="en-GB" sz="3200" b="1" dirty="0" smtClean="0"/>
              <a:t>- Passwords</a:t>
            </a:r>
            <a:endParaRPr lang="en-GB" sz="3200" dirty="0"/>
          </a:p>
        </p:txBody>
      </p:sp>
      <p:sp>
        <p:nvSpPr>
          <p:cNvPr id="3" name="Content Placeholder 2"/>
          <p:cNvSpPr>
            <a:spLocks noGrp="1"/>
          </p:cNvSpPr>
          <p:nvPr>
            <p:ph idx="1"/>
          </p:nvPr>
        </p:nvSpPr>
        <p:spPr>
          <a:xfrm>
            <a:off x="251520" y="1268760"/>
            <a:ext cx="8640960" cy="5256584"/>
          </a:xfrm>
        </p:spPr>
        <p:txBody>
          <a:bodyPr>
            <a:noAutofit/>
          </a:bodyPr>
          <a:lstStyle/>
          <a:p>
            <a:pPr marL="452438" lvl="1" indent="-246063"/>
            <a:r>
              <a:rPr lang="en-GB" sz="1600" dirty="0" smtClean="0"/>
              <a:t>Do </a:t>
            </a:r>
            <a:r>
              <a:rPr lang="en-GB" sz="1600" dirty="0"/>
              <a:t>not write down your password or share it with others</a:t>
            </a:r>
            <a:r>
              <a:rPr lang="en-GB" sz="1600" dirty="0" smtClean="0"/>
              <a:t>. </a:t>
            </a:r>
          </a:p>
          <a:p>
            <a:pPr marL="452438" lvl="1" indent="-246063"/>
            <a:r>
              <a:rPr lang="en-GB" sz="1600" dirty="0" smtClean="0"/>
              <a:t>Do </a:t>
            </a:r>
            <a:r>
              <a:rPr lang="en-GB" sz="1600" dirty="0"/>
              <a:t>not reuse passwords after they have expired.</a:t>
            </a:r>
          </a:p>
          <a:p>
            <a:pPr marL="452438" lvl="1" indent="-246063"/>
            <a:r>
              <a:rPr lang="en-GB" sz="1600" dirty="0" smtClean="0"/>
              <a:t> </a:t>
            </a:r>
            <a:r>
              <a:rPr lang="en-GB" sz="1600" dirty="0"/>
              <a:t>Use different passwords for different applications. For example, choose separate </a:t>
            </a:r>
            <a:r>
              <a:rPr lang="en-GB" sz="1600" dirty="0" smtClean="0"/>
              <a:t>passwords for </a:t>
            </a:r>
            <a:r>
              <a:rPr lang="en-GB" sz="1600" dirty="0"/>
              <a:t>your e-mail program, online banking, remote access connection, </a:t>
            </a:r>
            <a:r>
              <a:rPr lang="en-GB" sz="1600" dirty="0" smtClean="0"/>
              <a:t>dial-up connection</a:t>
            </a:r>
            <a:r>
              <a:rPr lang="en-GB" sz="1600" dirty="0"/>
              <a:t>, and so on. That way, if someone learns one of your passwords she </a:t>
            </a:r>
            <a:r>
              <a:rPr lang="en-GB" sz="1600" dirty="0" smtClean="0"/>
              <a:t>won’t necessarily </a:t>
            </a:r>
            <a:r>
              <a:rPr lang="en-GB" sz="1600" dirty="0"/>
              <a:t>be able to access all of your secured accounts.</a:t>
            </a:r>
          </a:p>
          <a:p>
            <a:r>
              <a:rPr lang="en-GB" sz="1600" dirty="0"/>
              <a:t>Password guidelines should be clearly communicated to everyone in your </a:t>
            </a:r>
            <a:r>
              <a:rPr lang="en-GB" sz="1600" dirty="0" smtClean="0"/>
              <a:t>organization through </a:t>
            </a:r>
            <a:r>
              <a:rPr lang="en-GB" sz="1600" dirty="0"/>
              <a:t>your security policy. Although users might grumble about choosing a </a:t>
            </a:r>
            <a:r>
              <a:rPr lang="en-GB" sz="1600" dirty="0" smtClean="0"/>
              <a:t>combination of </a:t>
            </a:r>
            <a:r>
              <a:rPr lang="en-GB" sz="1600" dirty="0"/>
              <a:t>letters and numbers and changing their passwords frequently, you can assure them </a:t>
            </a:r>
            <a:r>
              <a:rPr lang="en-GB" sz="1600" dirty="0" smtClean="0"/>
              <a:t>that the </a:t>
            </a:r>
            <a:r>
              <a:rPr lang="en-GB" sz="1600" dirty="0"/>
              <a:t>company’s financial and personnel data is safer as a result. No matter how much </a:t>
            </a:r>
            <a:r>
              <a:rPr lang="en-GB" sz="1600" dirty="0" smtClean="0"/>
              <a:t>your colleagues </a:t>
            </a:r>
            <a:r>
              <a:rPr lang="en-GB" sz="1600" dirty="0"/>
              <a:t>protest, do not back down from your password requirements. Many </a:t>
            </a:r>
            <a:r>
              <a:rPr lang="en-GB" sz="1600" dirty="0" smtClean="0"/>
              <a:t>companies mistakenly </a:t>
            </a:r>
            <a:r>
              <a:rPr lang="en-GB" sz="1600" dirty="0"/>
              <a:t>require employees only to use a password, and don’t help them choose a </a:t>
            </a:r>
            <a:r>
              <a:rPr lang="en-GB" sz="1600" dirty="0" smtClean="0"/>
              <a:t>good one</a:t>
            </a:r>
            <a:r>
              <a:rPr lang="en-GB" sz="1600" dirty="0"/>
              <a:t>. This oversight increases the risk of security breaches</a:t>
            </a:r>
            <a:r>
              <a:rPr lang="en-GB" sz="1600" dirty="0" smtClean="0"/>
              <a:t>.</a:t>
            </a:r>
          </a:p>
          <a:p>
            <a:pPr marL="1588" indent="12700">
              <a:buNone/>
            </a:pPr>
            <a:r>
              <a:rPr lang="en-GB" sz="1600" b="1" dirty="0"/>
              <a:t>P3.1 - Task </a:t>
            </a:r>
            <a:r>
              <a:rPr lang="en-GB" sz="1600" b="1" dirty="0" smtClean="0"/>
              <a:t>6 </a:t>
            </a:r>
            <a:r>
              <a:rPr lang="en-GB" sz="1600" b="1" dirty="0"/>
              <a:t>–</a:t>
            </a:r>
            <a:r>
              <a:rPr lang="en-GB" sz="1600" dirty="0"/>
              <a:t> State and define the needs of companies when it comes to security within the workplace in terms of physical and technical.</a:t>
            </a:r>
          </a:p>
          <a:p>
            <a:pPr marL="1588" indent="12700">
              <a:buNone/>
            </a:pPr>
            <a:r>
              <a:rPr lang="en-GB" sz="1600" b="1" dirty="0"/>
              <a:t>P3.2 – Task </a:t>
            </a:r>
            <a:r>
              <a:rPr lang="en-GB" sz="1600" b="1" dirty="0" smtClean="0"/>
              <a:t>7 </a:t>
            </a:r>
            <a:r>
              <a:rPr lang="en-GB" sz="1600" b="1" dirty="0"/>
              <a:t>- </a:t>
            </a:r>
            <a:r>
              <a:rPr lang="en-GB" sz="1600" dirty="0"/>
              <a:t>Describe the various types of </a:t>
            </a:r>
            <a:r>
              <a:rPr lang="en-GB" sz="1600" dirty="0" smtClean="0"/>
              <a:t>threat reduction methods available to </a:t>
            </a:r>
            <a:r>
              <a:rPr lang="en-GB" sz="1600" dirty="0"/>
              <a:t>organisations, systems and data</a:t>
            </a:r>
            <a:r>
              <a:rPr lang="en-GB" sz="1600" dirty="0" smtClean="0"/>
              <a:t>.</a:t>
            </a:r>
          </a:p>
          <a:p>
            <a:pPr marL="1588" indent="12700">
              <a:buNone/>
            </a:pPr>
            <a:endParaRPr lang="en-GB" sz="1600" dirty="0"/>
          </a:p>
        </p:txBody>
      </p:sp>
      <p:graphicFrame>
        <p:nvGraphicFramePr>
          <p:cNvPr id="4" name="Table 3"/>
          <p:cNvGraphicFramePr>
            <a:graphicFrameLocks noGrp="1"/>
          </p:cNvGraphicFramePr>
          <p:nvPr>
            <p:extLst>
              <p:ext uri="{D42A27DB-BD31-4B8C-83A1-F6EECF244321}">
                <p14:modId xmlns:p14="http://schemas.microsoft.com/office/powerpoint/2010/main" val="2559287317"/>
              </p:ext>
            </p:extLst>
          </p:nvPr>
        </p:nvGraphicFramePr>
        <p:xfrm>
          <a:off x="251520" y="6021288"/>
          <a:ext cx="8424935" cy="370840"/>
        </p:xfrm>
        <a:graphic>
          <a:graphicData uri="http://schemas.openxmlformats.org/drawingml/2006/table">
            <a:tbl>
              <a:tblPr firstRow="1" bandRow="1">
                <a:tableStyleId>{5C22544A-7EE6-4342-B048-85BDC9FD1C3A}</a:tableStyleId>
              </a:tblPr>
              <a:tblGrid>
                <a:gridCol w="2232248"/>
                <a:gridCol w="1062899"/>
                <a:gridCol w="2825533"/>
                <a:gridCol w="2304255"/>
              </a:tblGrid>
              <a:tr h="370840">
                <a:tc>
                  <a:txBody>
                    <a:bodyPr/>
                    <a:lstStyle/>
                    <a:p>
                      <a:pPr algn="ctr"/>
                      <a:r>
                        <a:rPr lang="en-GB" dirty="0" smtClean="0"/>
                        <a:t>Firewalls</a:t>
                      </a:r>
                      <a:endParaRPr lang="en-GB" dirty="0"/>
                    </a:p>
                  </a:txBody>
                  <a:tcPr/>
                </a:tc>
                <a:tc>
                  <a:txBody>
                    <a:bodyPr/>
                    <a:lstStyle/>
                    <a:p>
                      <a:pPr algn="ctr"/>
                      <a:r>
                        <a:rPr lang="en-GB" dirty="0" smtClean="0"/>
                        <a:t>SSL</a:t>
                      </a:r>
                      <a:endParaRPr lang="en-GB" dirty="0"/>
                    </a:p>
                  </a:txBody>
                  <a:tcPr/>
                </a:tc>
                <a:tc>
                  <a:txBody>
                    <a:bodyPr/>
                    <a:lstStyle/>
                    <a:p>
                      <a:pPr algn="ctr"/>
                      <a:r>
                        <a:rPr lang="en-GB" dirty="0" smtClean="0"/>
                        <a:t>Digital</a:t>
                      </a:r>
                      <a:r>
                        <a:rPr lang="en-GB" baseline="0" dirty="0" smtClean="0"/>
                        <a:t> Certificate</a:t>
                      </a:r>
                      <a:endParaRPr lang="en-GB" dirty="0"/>
                    </a:p>
                  </a:txBody>
                  <a:tcPr/>
                </a:tc>
                <a:tc>
                  <a:txBody>
                    <a:bodyPr/>
                    <a:lstStyle/>
                    <a:p>
                      <a:pPr algn="ctr"/>
                      <a:r>
                        <a:rPr lang="en-GB" dirty="0" smtClean="0"/>
                        <a:t>Passwords</a:t>
                      </a:r>
                      <a:endParaRPr lang="en-GB" dirty="0"/>
                    </a:p>
                  </a:txBody>
                  <a:tcPr/>
                </a:tc>
              </a:tr>
            </a:tbl>
          </a:graphicData>
        </a:graphic>
      </p:graphicFrame>
    </p:spTree>
    <p:extLst>
      <p:ext uri="{BB962C8B-B14F-4D97-AF65-F5344CB8AC3E}">
        <p14:creationId xmlns:p14="http://schemas.microsoft.com/office/powerpoint/2010/main" val="32342508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42852"/>
            <a:ext cx="8712968" cy="857256"/>
          </a:xfrm>
        </p:spPr>
        <p:txBody>
          <a:bodyPr>
            <a:noAutofit/>
          </a:bodyPr>
          <a:lstStyle/>
          <a:p>
            <a:r>
              <a:rPr lang="en-GB" sz="2400" b="1" dirty="0"/>
              <a:t>LO2 Understand the factors that influence website performance </a:t>
            </a:r>
            <a:r>
              <a:rPr lang="en-GB" sz="2400" b="1" dirty="0" smtClean="0"/>
              <a:t>– Legal Mechanisms – Data Protection Act</a:t>
            </a:r>
            <a:endParaRPr lang="en-GB" sz="2000" dirty="0"/>
          </a:p>
        </p:txBody>
      </p:sp>
      <p:sp>
        <p:nvSpPr>
          <p:cNvPr id="3" name="Content Placeholder 2"/>
          <p:cNvSpPr>
            <a:spLocks noGrp="1"/>
          </p:cNvSpPr>
          <p:nvPr>
            <p:ph idx="1"/>
          </p:nvPr>
        </p:nvSpPr>
        <p:spPr>
          <a:xfrm>
            <a:off x="323528" y="1124744"/>
            <a:ext cx="8606190" cy="5544616"/>
          </a:xfrm>
        </p:spPr>
        <p:txBody>
          <a:bodyPr>
            <a:normAutofit fontScale="92500"/>
          </a:bodyPr>
          <a:lstStyle/>
          <a:p>
            <a:r>
              <a:rPr lang="en-GB" dirty="0" smtClean="0"/>
              <a:t>The Data Protection Act is one of the four major Acts that apply in Britain to business and how business handle information.  Next to the Health and Safety Act, it is the second law that companies get prosecuted over the most.  The law is over 700 pages in length but the main stipulations include:</a:t>
            </a:r>
          </a:p>
          <a:p>
            <a:pPr lvl="1"/>
            <a:r>
              <a:rPr lang="en-GB" dirty="0" smtClean="0"/>
              <a:t>Fairly and lawfully processed </a:t>
            </a:r>
          </a:p>
          <a:p>
            <a:pPr lvl="1"/>
            <a:r>
              <a:rPr lang="en-GB" dirty="0" smtClean="0"/>
              <a:t>Processed for limited purposes </a:t>
            </a:r>
          </a:p>
          <a:p>
            <a:pPr lvl="1"/>
            <a:r>
              <a:rPr lang="en-GB" dirty="0" smtClean="0"/>
              <a:t>Adequate, relevant and not excessive </a:t>
            </a:r>
          </a:p>
          <a:p>
            <a:pPr lvl="1"/>
            <a:r>
              <a:rPr lang="en-GB" dirty="0" smtClean="0"/>
              <a:t>Accurate and up to date </a:t>
            </a:r>
          </a:p>
          <a:p>
            <a:pPr lvl="1"/>
            <a:r>
              <a:rPr lang="en-GB" dirty="0" smtClean="0"/>
              <a:t>Not kept for longer than is necessary </a:t>
            </a:r>
          </a:p>
          <a:p>
            <a:pPr lvl="1"/>
            <a:r>
              <a:rPr lang="en-GB" dirty="0" smtClean="0"/>
              <a:t>Processed in line with your rights </a:t>
            </a:r>
          </a:p>
          <a:p>
            <a:pPr lvl="1"/>
            <a:r>
              <a:rPr lang="en-GB" dirty="0" smtClean="0"/>
              <a:t>Secure </a:t>
            </a:r>
          </a:p>
          <a:p>
            <a:pPr lvl="1"/>
            <a:r>
              <a:rPr lang="en-GB" dirty="0" smtClean="0"/>
              <a:t>Not transferred to other countries without adequate protection</a:t>
            </a:r>
          </a:p>
          <a:p>
            <a:endParaRPr lang="en-GB" dirty="0" smtClean="0"/>
          </a:p>
        </p:txBody>
      </p:sp>
    </p:spTree>
    <p:extLst>
      <p:ext uri="{BB962C8B-B14F-4D97-AF65-F5344CB8AC3E}">
        <p14:creationId xmlns:p14="http://schemas.microsoft.com/office/powerpoint/2010/main" val="11570696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85728"/>
            <a:ext cx="8463314" cy="914400"/>
          </a:xfrm>
        </p:spPr>
        <p:txBody>
          <a:bodyPr>
            <a:noAutofit/>
          </a:bodyPr>
          <a:lstStyle/>
          <a:p>
            <a:r>
              <a:rPr lang="en-GB" sz="2400" b="1" dirty="0"/>
              <a:t>LO2 Understand the factors that influence website performance – Legal Mechanisms – Data Protection Act</a:t>
            </a:r>
            <a:endParaRPr lang="en-GB" sz="2400" dirty="0"/>
          </a:p>
        </p:txBody>
      </p:sp>
      <p:sp>
        <p:nvSpPr>
          <p:cNvPr id="3" name="Content Placeholder 2"/>
          <p:cNvSpPr>
            <a:spLocks noGrp="1"/>
          </p:cNvSpPr>
          <p:nvPr>
            <p:ph idx="1"/>
          </p:nvPr>
        </p:nvSpPr>
        <p:spPr>
          <a:xfrm>
            <a:off x="251520" y="1268760"/>
            <a:ext cx="8712968" cy="5374950"/>
          </a:xfrm>
        </p:spPr>
        <p:txBody>
          <a:bodyPr>
            <a:normAutofit fontScale="92500" lnSpcReduction="20000"/>
          </a:bodyPr>
          <a:lstStyle/>
          <a:p>
            <a:pPr marL="26988" indent="-26988">
              <a:buNone/>
            </a:pPr>
            <a:r>
              <a:rPr lang="en-GB" dirty="0" smtClean="0"/>
              <a:t>The second area covered by the Act provides individuals with important rights, including the right to find out what personal information is held on computer and most paper records.</a:t>
            </a:r>
          </a:p>
          <a:p>
            <a:pPr marL="26988" indent="-26988">
              <a:buNone/>
            </a:pPr>
            <a:r>
              <a:rPr lang="en-GB" dirty="0" smtClean="0"/>
              <a:t>Should an individual or organisation feel they're being denied access to personal information they're entitled to, or feel their information has not been handled according to the eight principles, they can contact the Information Commissioner's Office for help. Complaints are usually dealt with informally, but if this isn't possible, enforcement action can be taken.</a:t>
            </a:r>
          </a:p>
          <a:p>
            <a:pPr>
              <a:buNone/>
            </a:pPr>
            <a:endParaRPr lang="en-GB" dirty="0" smtClean="0"/>
          </a:p>
          <a:p>
            <a:pPr>
              <a:buNone/>
            </a:pPr>
            <a:r>
              <a:rPr lang="en-GB" b="1" dirty="0" smtClean="0"/>
              <a:t>P3.3 – Task 8</a:t>
            </a:r>
            <a:r>
              <a:rPr lang="en-GB" dirty="0" smtClean="0"/>
              <a:t> –Describe the Data Protection Act and outline its importance in business society and personal liability.</a:t>
            </a:r>
            <a:endParaRPr lang="en-GB" b="1" dirty="0" smtClean="0"/>
          </a:p>
          <a:p>
            <a:pPr>
              <a:buNone/>
            </a:pPr>
            <a:r>
              <a:rPr lang="en-GB" b="1" dirty="0" smtClean="0"/>
              <a:t>P3.3 – Task 9</a:t>
            </a:r>
            <a:r>
              <a:rPr lang="en-GB" dirty="0" smtClean="0"/>
              <a:t> – State what each of these stipulations means in real terms with an example.</a:t>
            </a:r>
          </a:p>
          <a:p>
            <a:pPr>
              <a:buNone/>
            </a:pPr>
            <a:r>
              <a:rPr lang="en-GB" b="1" dirty="0" smtClean="0"/>
              <a:t>P3.3 – Task 10</a:t>
            </a:r>
            <a:r>
              <a:rPr lang="en-GB" dirty="0" smtClean="0"/>
              <a:t> – State and explain what your company needs to do to abide by the 8 stipulations above.</a:t>
            </a:r>
          </a:p>
        </p:txBody>
      </p:sp>
    </p:spTree>
    <p:extLst>
      <p:ext uri="{BB962C8B-B14F-4D97-AF65-F5344CB8AC3E}">
        <p14:creationId xmlns:p14="http://schemas.microsoft.com/office/powerpoint/2010/main" val="25010399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38336"/>
            <a:ext cx="8507288" cy="914400"/>
          </a:xfrm>
        </p:spPr>
        <p:txBody>
          <a:bodyPr>
            <a:noAutofit/>
          </a:bodyPr>
          <a:lstStyle/>
          <a:p>
            <a:r>
              <a:rPr lang="en-GB" sz="2400" b="1" dirty="0"/>
              <a:t>LO2 Understand the factors that influence website performance – Legal Mechanisms – </a:t>
            </a:r>
            <a:r>
              <a:rPr lang="en-GB" sz="2400" b="1" dirty="0" smtClean="0"/>
              <a:t>Copyright and Patents Act 1988</a:t>
            </a:r>
            <a:endParaRPr lang="en-GB" sz="2400" dirty="0"/>
          </a:p>
        </p:txBody>
      </p:sp>
      <p:sp>
        <p:nvSpPr>
          <p:cNvPr id="3" name="Content Placeholder 2"/>
          <p:cNvSpPr>
            <a:spLocks noGrp="1"/>
          </p:cNvSpPr>
          <p:nvPr>
            <p:ph idx="1"/>
          </p:nvPr>
        </p:nvSpPr>
        <p:spPr>
          <a:xfrm>
            <a:off x="323528" y="1071546"/>
            <a:ext cx="8640960" cy="5572164"/>
          </a:xfrm>
        </p:spPr>
        <p:txBody>
          <a:bodyPr>
            <a:noAutofit/>
          </a:bodyPr>
          <a:lstStyle/>
          <a:p>
            <a:pPr marL="342900" algn="just">
              <a:spcBef>
                <a:spcPct val="50000"/>
              </a:spcBef>
              <a:buNone/>
            </a:pPr>
            <a:r>
              <a:rPr lang="en-GB" sz="1800" dirty="0" smtClean="0"/>
              <a:t>Introduced to protect people who have </a:t>
            </a:r>
            <a:r>
              <a:rPr lang="en-GB" sz="1800" b="1" dirty="0" smtClean="0"/>
              <a:t>created original pieces of work</a:t>
            </a:r>
            <a:r>
              <a:rPr lang="en-GB" sz="1800" dirty="0" smtClean="0"/>
              <a:t>.</a:t>
            </a:r>
          </a:p>
          <a:p>
            <a:pPr marL="342900" algn="just">
              <a:spcBef>
                <a:spcPct val="50000"/>
              </a:spcBef>
              <a:buFontTx/>
              <a:buChar char="•"/>
            </a:pPr>
            <a:r>
              <a:rPr lang="en-GB" sz="1800" dirty="0" smtClean="0"/>
              <a:t>Books, Music, Films, Games, Applications.</a:t>
            </a:r>
          </a:p>
          <a:p>
            <a:pPr marL="342900" algn="just">
              <a:spcBef>
                <a:spcPct val="50000"/>
              </a:spcBef>
              <a:buNone/>
            </a:pPr>
            <a:r>
              <a:rPr lang="en-GB" sz="1800" dirty="0" smtClean="0"/>
              <a:t>2 main purposes of the Act:</a:t>
            </a:r>
          </a:p>
          <a:p>
            <a:pPr marL="800100" lvl="1" indent="-342900" algn="just">
              <a:spcBef>
                <a:spcPct val="50000"/>
              </a:spcBef>
              <a:buFontTx/>
              <a:buChar char="•"/>
            </a:pPr>
            <a:r>
              <a:rPr lang="en-GB" sz="1800" dirty="0" smtClean="0"/>
              <a:t>To ensure </a:t>
            </a:r>
            <a:r>
              <a:rPr lang="en-GB" sz="1800" b="1" dirty="0" smtClean="0"/>
              <a:t>people are rewarded</a:t>
            </a:r>
            <a:r>
              <a:rPr lang="en-GB" sz="1800" dirty="0" smtClean="0"/>
              <a:t> for their endeavours.</a:t>
            </a:r>
          </a:p>
          <a:p>
            <a:pPr marL="800100" lvl="1" indent="-342900" algn="just">
              <a:spcBef>
                <a:spcPct val="50000"/>
              </a:spcBef>
              <a:buFontTx/>
              <a:buChar char="•"/>
            </a:pPr>
            <a:r>
              <a:rPr lang="en-GB" sz="1800" dirty="0" smtClean="0"/>
              <a:t>To </a:t>
            </a:r>
            <a:r>
              <a:rPr lang="en-GB" sz="1800" b="1" dirty="0" smtClean="0"/>
              <a:t>give protection</a:t>
            </a:r>
            <a:r>
              <a:rPr lang="en-GB" sz="1800" dirty="0" smtClean="0"/>
              <a:t> to the copyright holder if someone tries to steal their work.</a:t>
            </a:r>
          </a:p>
          <a:p>
            <a:pPr marL="342900" algn="just">
              <a:spcBef>
                <a:spcPct val="50000"/>
              </a:spcBef>
              <a:buFontTx/>
              <a:buChar char="•"/>
            </a:pPr>
            <a:r>
              <a:rPr lang="en-GB" sz="1800" dirty="0" smtClean="0"/>
              <a:t>The Act protects a wide range of work… written and computer based.</a:t>
            </a:r>
          </a:p>
          <a:p>
            <a:pPr marL="342900" algn="just">
              <a:spcBef>
                <a:spcPct val="50000"/>
              </a:spcBef>
              <a:buFontTx/>
              <a:buChar char="•"/>
            </a:pPr>
            <a:r>
              <a:rPr lang="en-GB" sz="1800" dirty="0" smtClean="0"/>
              <a:t>Includes:</a:t>
            </a:r>
          </a:p>
          <a:p>
            <a:pPr marL="800100" lvl="1" indent="-342900" algn="just">
              <a:spcBef>
                <a:spcPct val="50000"/>
              </a:spcBef>
              <a:buFontTx/>
              <a:buChar char="•"/>
            </a:pPr>
            <a:r>
              <a:rPr lang="en-GB" sz="1800" dirty="0" smtClean="0"/>
              <a:t>Copying Software;</a:t>
            </a:r>
          </a:p>
          <a:p>
            <a:pPr marL="800100" lvl="1" indent="-342900" algn="just">
              <a:spcBef>
                <a:spcPct val="50000"/>
              </a:spcBef>
              <a:buFontTx/>
              <a:buChar char="•"/>
            </a:pPr>
            <a:r>
              <a:rPr lang="en-GB" sz="1800" dirty="0" smtClean="0"/>
              <a:t>Copying or Downloading music;</a:t>
            </a:r>
          </a:p>
          <a:p>
            <a:pPr marL="800100" lvl="1" indent="-342900" algn="just">
              <a:spcBef>
                <a:spcPct val="50000"/>
              </a:spcBef>
              <a:buFontTx/>
              <a:buChar char="•"/>
            </a:pPr>
            <a:r>
              <a:rPr lang="en-GB" sz="1800" dirty="0" smtClean="0"/>
              <a:t>Copying images or photographs from the Web;</a:t>
            </a:r>
          </a:p>
          <a:p>
            <a:pPr marL="800100" lvl="1" indent="-342900" algn="just">
              <a:spcBef>
                <a:spcPct val="50000"/>
              </a:spcBef>
              <a:buFontTx/>
              <a:buChar char="•"/>
            </a:pPr>
            <a:r>
              <a:rPr lang="en-GB" sz="1800" dirty="0" smtClean="0"/>
              <a:t>Copying text from web pages.</a:t>
            </a:r>
            <a:endParaRPr lang="en-GB" sz="1800" b="1" dirty="0"/>
          </a:p>
          <a:p>
            <a:pPr marL="0" lvl="1" indent="0" algn="just">
              <a:spcBef>
                <a:spcPct val="50000"/>
              </a:spcBef>
              <a:buNone/>
            </a:pPr>
            <a:r>
              <a:rPr lang="en-GB" sz="1800" b="1" dirty="0" smtClean="0"/>
              <a:t>P3.3 - Task 11 - </a:t>
            </a:r>
            <a:r>
              <a:rPr lang="en-GB" sz="1800" dirty="0" smtClean="0"/>
              <a:t>State briefly what each condition of the Copyright and Patents Act means and then relate this back to what your company should do to prevent a breach of this law.</a:t>
            </a:r>
          </a:p>
        </p:txBody>
      </p:sp>
    </p:spTree>
    <p:extLst>
      <p:ext uri="{BB962C8B-B14F-4D97-AF65-F5344CB8AC3E}">
        <p14:creationId xmlns:p14="http://schemas.microsoft.com/office/powerpoint/2010/main" val="37183797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800" b="1" dirty="0"/>
              <a:t>LO2 Understand the factors that influence website performance – Legal Mechanisms – </a:t>
            </a:r>
            <a:r>
              <a:rPr lang="en-GB" sz="2800" b="1" dirty="0" smtClean="0"/>
              <a:t>Computer Misuse Act 1990</a:t>
            </a:r>
            <a:endParaRPr lang="en-GB" sz="2800" dirty="0"/>
          </a:p>
        </p:txBody>
      </p:sp>
      <p:sp>
        <p:nvSpPr>
          <p:cNvPr id="3" name="Content Placeholder 2"/>
          <p:cNvSpPr>
            <a:spLocks noGrp="1"/>
          </p:cNvSpPr>
          <p:nvPr>
            <p:ph idx="1"/>
          </p:nvPr>
        </p:nvSpPr>
        <p:spPr>
          <a:xfrm>
            <a:off x="323528" y="1268760"/>
            <a:ext cx="8496944" cy="5112568"/>
          </a:xfrm>
        </p:spPr>
        <p:txBody>
          <a:bodyPr>
            <a:normAutofit fontScale="77500" lnSpcReduction="20000"/>
          </a:bodyPr>
          <a:lstStyle/>
          <a:p>
            <a:r>
              <a:rPr lang="en-GB" dirty="0" smtClean="0"/>
              <a:t>The first section in the Computer Misuse Act forbids a person to use someone else’s identification to access a computer, run a program or obtain any data, even if no personal gain is involved in such access. You also cannot change, copy, delete or move a program. The Computer Misuse Act also outlaws any attempts to obtain someone else’s password. Obviously, if someone gives you their identification and you may legally use the computer, these laws under Unauthorized Access do not apply.</a:t>
            </a:r>
          </a:p>
          <a:p>
            <a:r>
              <a:rPr lang="en-GB" dirty="0" smtClean="0"/>
              <a:t>The second provision in the Computer Misuse Act is gaining access to a computer system in order to commit or facilitate a crime. You can’t use someone else’s system to send material that might be offensive or to start worms or viruses. You also can’t give someone your identification so they can use your system for this purpose. This second part means that you would be facilitating someone else’s intent or crime. </a:t>
            </a:r>
          </a:p>
          <a:p>
            <a:r>
              <a:rPr lang="en-GB" dirty="0" smtClean="0"/>
              <a:t>Unauthorized Modification in the Computer Misuse Act means you can’t delete, change or corrupt data. Again, if you put a virus into someone else’s system you would be violating the act. Usually committing Unauthorized Access only is thought a crime punishable by fine. Access with Intent, and Unauthorized Modification are considered more severe and may be punished by heavy fines and/or jail time.</a:t>
            </a:r>
          </a:p>
          <a:p>
            <a:endParaRPr lang="en-GB" dirty="0"/>
          </a:p>
        </p:txBody>
      </p:sp>
    </p:spTree>
    <p:extLst>
      <p:ext uri="{BB962C8B-B14F-4D97-AF65-F5344CB8AC3E}">
        <p14:creationId xmlns:p14="http://schemas.microsoft.com/office/powerpoint/2010/main" val="4244921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14290"/>
            <a:ext cx="7056784" cy="914400"/>
          </a:xfrm>
        </p:spPr>
        <p:txBody>
          <a:bodyPr>
            <a:noAutofit/>
          </a:bodyPr>
          <a:lstStyle/>
          <a:p>
            <a:r>
              <a:rPr lang="en-GB" sz="2000" b="1" dirty="0"/>
              <a:t>LO2 Understand the factors that influence website performance – Legal Mechanisms – Computer Misuse Act 1990</a:t>
            </a:r>
            <a:endParaRPr lang="en-GB" sz="1800" dirty="0"/>
          </a:p>
        </p:txBody>
      </p:sp>
      <p:sp>
        <p:nvSpPr>
          <p:cNvPr id="3" name="Content Placeholder 2"/>
          <p:cNvSpPr>
            <a:spLocks noGrp="1"/>
          </p:cNvSpPr>
          <p:nvPr>
            <p:ph idx="1"/>
          </p:nvPr>
        </p:nvSpPr>
        <p:spPr>
          <a:xfrm>
            <a:off x="428596" y="1357298"/>
            <a:ext cx="8501122" cy="5286412"/>
          </a:xfrm>
        </p:spPr>
        <p:txBody>
          <a:bodyPr>
            <a:normAutofit fontScale="92500"/>
          </a:bodyPr>
          <a:lstStyle/>
          <a:p>
            <a:pPr>
              <a:buNone/>
            </a:pPr>
            <a:r>
              <a:rPr lang="en-GB" dirty="0" smtClean="0"/>
              <a:t>The </a:t>
            </a:r>
            <a:r>
              <a:rPr lang="en-GB" b="1" dirty="0" smtClean="0"/>
              <a:t>Computer Misuse Act</a:t>
            </a:r>
            <a:r>
              <a:rPr lang="en-GB" dirty="0" smtClean="0"/>
              <a:t> makes it illegal to:</a:t>
            </a:r>
          </a:p>
          <a:p>
            <a:r>
              <a:rPr lang="en-GB" dirty="0" smtClean="0"/>
              <a:t>Gain unauthorised access to a computer's software or data (</a:t>
            </a:r>
            <a:r>
              <a:rPr lang="en-GB" b="1" dirty="0" smtClean="0"/>
              <a:t>hacking</a:t>
            </a:r>
            <a:r>
              <a:rPr lang="en-GB" dirty="0" smtClean="0"/>
              <a:t>) - including the illegal copying of programs. </a:t>
            </a:r>
          </a:p>
          <a:p>
            <a:r>
              <a:rPr lang="en-GB" dirty="0" smtClean="0"/>
              <a:t>To gain unauthorised access to a computer's data for </a:t>
            </a:r>
            <a:r>
              <a:rPr lang="en-GB" b="1" dirty="0" smtClean="0"/>
              <a:t>blackmail</a:t>
            </a:r>
            <a:r>
              <a:rPr lang="en-GB" dirty="0" smtClean="0"/>
              <a:t> purposes. </a:t>
            </a:r>
          </a:p>
          <a:p>
            <a:r>
              <a:rPr lang="en-GB" dirty="0" smtClean="0"/>
              <a:t>To gain unauthorised access to a computer's data with the intention of altering or deleting it. This includes planting </a:t>
            </a:r>
            <a:r>
              <a:rPr lang="en-GB" b="1" dirty="0" smtClean="0"/>
              <a:t>viruses</a:t>
            </a:r>
            <a:r>
              <a:rPr lang="en-GB" dirty="0" smtClean="0"/>
              <a:t>. </a:t>
            </a:r>
          </a:p>
          <a:p>
            <a:r>
              <a:rPr lang="en-GB" dirty="0" smtClean="0"/>
              <a:t>To prevent copying programs illegally (</a:t>
            </a:r>
            <a:r>
              <a:rPr lang="en-GB" b="1" dirty="0" smtClean="0"/>
              <a:t>software piracy</a:t>
            </a:r>
            <a:r>
              <a:rPr lang="en-GB" dirty="0" smtClean="0"/>
              <a:t>) </a:t>
            </a:r>
          </a:p>
          <a:p>
            <a:pPr>
              <a:buNone/>
            </a:pPr>
            <a:r>
              <a:rPr lang="en-GB" dirty="0" smtClean="0"/>
              <a:t>A conviction may lead to a fine and a 5-year prison sentence.</a:t>
            </a:r>
          </a:p>
          <a:p>
            <a:pPr marL="0" indent="0">
              <a:buNone/>
            </a:pPr>
            <a:r>
              <a:rPr lang="en-GB" b="1" dirty="0" smtClean="0"/>
              <a:t>P3.3 - Task 12</a:t>
            </a:r>
            <a:r>
              <a:rPr lang="en-GB" dirty="0" smtClean="0"/>
              <a:t> – State briefly what each condition of the </a:t>
            </a:r>
            <a:r>
              <a:rPr lang="en-GB" b="1" dirty="0" smtClean="0"/>
              <a:t>Computer Misuse Act </a:t>
            </a:r>
            <a:r>
              <a:rPr lang="en-GB" dirty="0" smtClean="0"/>
              <a:t>means and then relate this back to what your company should do to prevent a breach of this law.</a:t>
            </a:r>
          </a:p>
          <a:p>
            <a:endParaRPr lang="en-GB" dirty="0" smtClean="0"/>
          </a:p>
          <a:p>
            <a:endParaRPr lang="en-GB" dirty="0"/>
          </a:p>
        </p:txBody>
      </p:sp>
      <p:pic>
        <p:nvPicPr>
          <p:cNvPr id="4098" name="Picture 2" descr="http://www.theteacher99.btinternet.co.uk/theteacher/gcse/images/hacker2.jpg"/>
          <p:cNvPicPr>
            <a:picLocks noChangeAspect="1" noChangeArrowheads="1"/>
          </p:cNvPicPr>
          <p:nvPr/>
        </p:nvPicPr>
        <p:blipFill>
          <a:blip r:embed="rId2" cstate="print"/>
          <a:srcRect/>
          <a:stretch>
            <a:fillRect/>
          </a:stretch>
        </p:blipFill>
        <p:spPr bwMode="auto">
          <a:xfrm>
            <a:off x="7429520" y="214290"/>
            <a:ext cx="1428750" cy="1466851"/>
          </a:xfrm>
          <a:prstGeom prst="rect">
            <a:avLst/>
          </a:prstGeom>
          <a:noFill/>
        </p:spPr>
      </p:pic>
    </p:spTree>
    <p:extLst>
      <p:ext uri="{BB962C8B-B14F-4D97-AF65-F5344CB8AC3E}">
        <p14:creationId xmlns:p14="http://schemas.microsoft.com/office/powerpoint/2010/main" val="222440141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42852"/>
            <a:ext cx="8568952" cy="785818"/>
          </a:xfrm>
        </p:spPr>
        <p:txBody>
          <a:bodyPr>
            <a:noAutofit/>
          </a:bodyPr>
          <a:lstStyle/>
          <a:p>
            <a:r>
              <a:rPr lang="en-GB" sz="2800" b="1" dirty="0"/>
              <a:t>LO2 Understand the factors that influence website performance – Legal Mechanisms – </a:t>
            </a:r>
            <a:r>
              <a:rPr lang="en-GB" sz="2800" b="1" dirty="0" smtClean="0"/>
              <a:t>Code of Practice</a:t>
            </a:r>
            <a:endParaRPr lang="en-GB" sz="2400" dirty="0"/>
          </a:p>
        </p:txBody>
      </p:sp>
      <p:sp>
        <p:nvSpPr>
          <p:cNvPr id="3" name="Content Placeholder 2"/>
          <p:cNvSpPr>
            <a:spLocks noGrp="1"/>
          </p:cNvSpPr>
          <p:nvPr>
            <p:ph idx="1"/>
          </p:nvPr>
        </p:nvSpPr>
        <p:spPr>
          <a:xfrm>
            <a:off x="251520" y="1052736"/>
            <a:ext cx="8606760" cy="5590974"/>
          </a:xfrm>
        </p:spPr>
        <p:txBody>
          <a:bodyPr>
            <a:normAutofit fontScale="70000" lnSpcReduction="20000"/>
          </a:bodyPr>
          <a:lstStyle/>
          <a:p>
            <a:pPr marL="26988" indent="-26988">
              <a:buNone/>
            </a:pPr>
            <a:r>
              <a:rPr lang="en-GB" dirty="0" smtClean="0"/>
              <a:t>Organisations might have their own code of practice that should be one part of a general strategy aimed to producing professionalism within the organisation. This strategy could include:</a:t>
            </a:r>
          </a:p>
          <a:p>
            <a:pPr lvl="0"/>
            <a:r>
              <a:rPr lang="en-GB" dirty="0" smtClean="0"/>
              <a:t>Screening of potential employees </a:t>
            </a:r>
          </a:p>
          <a:p>
            <a:pPr lvl="0"/>
            <a:r>
              <a:rPr lang="en-GB" dirty="0" smtClean="0"/>
              <a:t>Adherence to AUP</a:t>
            </a:r>
          </a:p>
          <a:p>
            <a:pPr lvl="0"/>
            <a:r>
              <a:rPr lang="en-GB" dirty="0" smtClean="0"/>
              <a:t>Training (probably the most important part of the strategy) </a:t>
            </a:r>
          </a:p>
          <a:p>
            <a:pPr lvl="0"/>
            <a:r>
              <a:rPr lang="en-GB" dirty="0" smtClean="0"/>
              <a:t>Raising awareness of legal issues like copyright, Data Protection Act, etc. </a:t>
            </a:r>
          </a:p>
          <a:p>
            <a:pPr lvl="0"/>
            <a:r>
              <a:rPr lang="en-GB" dirty="0" smtClean="0"/>
              <a:t>Security procedures </a:t>
            </a:r>
          </a:p>
          <a:p>
            <a:pPr marL="0" indent="0">
              <a:buNone/>
            </a:pPr>
            <a:r>
              <a:rPr lang="en-GB" dirty="0" smtClean="0"/>
              <a:t>In order to help maintain professional standards of behaviour within the industry, the British Computer Society publishes a code of conduct that comprises twenty-two rules relating to the professional behaviour of its members. These rules cover four areas:</a:t>
            </a:r>
          </a:p>
          <a:p>
            <a:pPr lvl="0"/>
            <a:r>
              <a:rPr lang="en-GB" dirty="0" smtClean="0"/>
              <a:t>The Public Interest </a:t>
            </a:r>
          </a:p>
          <a:p>
            <a:pPr lvl="0"/>
            <a:r>
              <a:rPr lang="en-GB" dirty="0" smtClean="0"/>
              <a:t>Duty to Employers and Clients </a:t>
            </a:r>
          </a:p>
          <a:p>
            <a:pPr lvl="0"/>
            <a:r>
              <a:rPr lang="en-GB" dirty="0" smtClean="0"/>
              <a:t>Duty to the Profession </a:t>
            </a:r>
          </a:p>
          <a:p>
            <a:pPr lvl="0"/>
            <a:r>
              <a:rPr lang="en-GB" dirty="0" smtClean="0"/>
              <a:t>Professional Competence and Integrity </a:t>
            </a:r>
          </a:p>
          <a:p>
            <a:r>
              <a:rPr lang="en-GB" dirty="0" smtClean="0"/>
              <a:t>There is also a great deal of law concerning the interaction between employers and employees. In addition there is an increasing amount of legislation relating to IT matters. The code of conduct is separate from and additional to the obligations imposed by law.</a:t>
            </a:r>
          </a:p>
          <a:p>
            <a:pPr marL="0" indent="0">
              <a:buNone/>
            </a:pPr>
            <a:r>
              <a:rPr lang="en-GB" b="1" dirty="0" smtClean="0"/>
              <a:t>P3.4 </a:t>
            </a:r>
            <a:r>
              <a:rPr lang="en-GB" b="1" dirty="0"/>
              <a:t>– Task </a:t>
            </a:r>
            <a:r>
              <a:rPr lang="en-GB" b="1" dirty="0" smtClean="0"/>
              <a:t>13</a:t>
            </a:r>
            <a:r>
              <a:rPr lang="en-GB" dirty="0" smtClean="0"/>
              <a:t> </a:t>
            </a:r>
            <a:r>
              <a:rPr lang="en-GB" dirty="0"/>
              <a:t>- Create a set of Company specific guidelines </a:t>
            </a:r>
            <a:r>
              <a:rPr lang="en-GB" dirty="0" smtClean="0"/>
              <a:t>on Duty of Care and specify what </a:t>
            </a:r>
            <a:r>
              <a:rPr lang="en-GB" dirty="0"/>
              <a:t>can be done to eliminate or reduce the </a:t>
            </a:r>
            <a:r>
              <a:rPr lang="en-GB" dirty="0" smtClean="0"/>
              <a:t>threats.</a:t>
            </a:r>
            <a:endParaRPr lang="en-GB" dirty="0"/>
          </a:p>
        </p:txBody>
      </p:sp>
    </p:spTree>
    <p:extLst>
      <p:ext uri="{BB962C8B-B14F-4D97-AF65-F5344CB8AC3E}">
        <p14:creationId xmlns:p14="http://schemas.microsoft.com/office/powerpoint/2010/main" val="203770518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b="1" dirty="0"/>
              <a:t>LO2 Understand the factors that influence website performance </a:t>
            </a:r>
            <a:r>
              <a:rPr lang="en-GB" sz="2400" b="1" dirty="0" smtClean="0"/>
              <a:t>- Interactive </a:t>
            </a:r>
            <a:r>
              <a:rPr lang="en-GB" sz="2400" b="1" dirty="0"/>
              <a:t>websites for performance and security </a:t>
            </a:r>
          </a:p>
        </p:txBody>
      </p:sp>
      <p:sp>
        <p:nvSpPr>
          <p:cNvPr id="3" name="Content Placeholder 2"/>
          <p:cNvSpPr>
            <a:spLocks noGrp="1"/>
          </p:cNvSpPr>
          <p:nvPr>
            <p:ph idx="1"/>
          </p:nvPr>
        </p:nvSpPr>
        <p:spPr>
          <a:xfrm>
            <a:off x="251520" y="1268760"/>
            <a:ext cx="8640960" cy="1440160"/>
          </a:xfrm>
        </p:spPr>
        <p:txBody>
          <a:bodyPr>
            <a:noAutofit/>
          </a:bodyPr>
          <a:lstStyle/>
          <a:p>
            <a:pPr marL="0" indent="0">
              <a:buNone/>
            </a:pPr>
            <a:r>
              <a:rPr lang="en-GB" sz="1400" b="1" dirty="0" smtClean="0"/>
              <a:t>M1.1 – Task 14</a:t>
            </a:r>
            <a:r>
              <a:rPr lang="en-GB" sz="1400" dirty="0" smtClean="0"/>
              <a:t> – Using the table below compare and contrast the end client and user needs are for 2 e-commerce websites.</a:t>
            </a:r>
            <a:endParaRPr lang="en-GB" sz="1400" dirty="0"/>
          </a:p>
          <a:p>
            <a:r>
              <a:rPr lang="en-GB" sz="1400" dirty="0" smtClean="0"/>
              <a:t>Users need to compare </a:t>
            </a:r>
            <a:r>
              <a:rPr lang="en-GB" sz="1400" dirty="0"/>
              <a:t>and contrast what they believe the client and user needs are, what multimedia / interactive / accessibility / security features have been included and why. They should also consider the user and server side factors and how much they affect the website’s performance. Learners should also include any identified improvements for this site and identify innovative content used. </a:t>
            </a:r>
          </a:p>
        </p:txBody>
      </p:sp>
      <p:graphicFrame>
        <p:nvGraphicFramePr>
          <p:cNvPr id="4" name="Table 3"/>
          <p:cNvGraphicFramePr>
            <a:graphicFrameLocks noGrp="1"/>
          </p:cNvGraphicFramePr>
          <p:nvPr>
            <p:extLst>
              <p:ext uri="{D42A27DB-BD31-4B8C-83A1-F6EECF244321}">
                <p14:modId xmlns:p14="http://schemas.microsoft.com/office/powerpoint/2010/main" val="1882628064"/>
              </p:ext>
            </p:extLst>
          </p:nvPr>
        </p:nvGraphicFramePr>
        <p:xfrm>
          <a:off x="395536" y="2780924"/>
          <a:ext cx="8424936" cy="3816428"/>
        </p:xfrm>
        <a:graphic>
          <a:graphicData uri="http://schemas.openxmlformats.org/drawingml/2006/table">
            <a:tbl>
              <a:tblPr firstRow="1" bandRow="1">
                <a:tableStyleId>{5C22544A-7EE6-4342-B048-85BDC9FD1C3A}</a:tableStyleId>
              </a:tblPr>
              <a:tblGrid>
                <a:gridCol w="2232248"/>
                <a:gridCol w="2952328"/>
                <a:gridCol w="3240360"/>
              </a:tblGrid>
              <a:tr h="346948">
                <a:tc>
                  <a:txBody>
                    <a:bodyPr/>
                    <a:lstStyle/>
                    <a:p>
                      <a:r>
                        <a:rPr lang="en-GB" sz="1400" dirty="0" smtClean="0"/>
                        <a:t>E-commerce</a:t>
                      </a:r>
                      <a:endParaRPr lang="en-GB" sz="1400" dirty="0"/>
                    </a:p>
                  </a:txBody>
                  <a:tcPr/>
                </a:tc>
                <a:tc>
                  <a:txBody>
                    <a:bodyPr/>
                    <a:lstStyle/>
                    <a:p>
                      <a:r>
                        <a:rPr lang="en-GB" sz="1400" dirty="0" smtClean="0"/>
                        <a:t>Website 1</a:t>
                      </a:r>
                      <a:endParaRPr lang="en-GB" sz="1400" dirty="0"/>
                    </a:p>
                  </a:txBody>
                  <a:tcPr/>
                </a:tc>
                <a:tc>
                  <a:txBody>
                    <a:bodyPr/>
                    <a:lstStyle/>
                    <a:p>
                      <a:r>
                        <a:rPr lang="en-GB" sz="1400" dirty="0" smtClean="0"/>
                        <a:t>Website 2</a:t>
                      </a:r>
                      <a:endParaRPr lang="en-GB" sz="1400" dirty="0"/>
                    </a:p>
                  </a:txBody>
                  <a:tcPr/>
                </a:tc>
              </a:tr>
              <a:tr h="346948">
                <a:tc>
                  <a:txBody>
                    <a:bodyPr/>
                    <a:lstStyle/>
                    <a:p>
                      <a:r>
                        <a:rPr lang="en-GB" sz="1400" dirty="0" smtClean="0"/>
                        <a:t>Client Needs</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User needs</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Multimedia Content</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Interactive Content</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Accessibility</a:t>
                      </a:r>
                      <a:r>
                        <a:rPr lang="en-GB" sz="1400" baseline="0" dirty="0" smtClean="0"/>
                        <a:t> Features</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Security Features</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User side Factors</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Server Side Factors</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Innovative Content Used</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Improvements Suggested</a:t>
                      </a:r>
                    </a:p>
                  </a:txBody>
                  <a:tcPr/>
                </a:tc>
                <a:tc>
                  <a:txBody>
                    <a:bodyPr/>
                    <a:lstStyle/>
                    <a:p>
                      <a:endParaRPr lang="en-GB" sz="1400" dirty="0"/>
                    </a:p>
                  </a:txBody>
                  <a:tcPr/>
                </a:tc>
                <a:tc>
                  <a:txBody>
                    <a:bodyPr/>
                    <a:lstStyle/>
                    <a:p>
                      <a:endParaRPr lang="en-GB" sz="1400" dirty="0"/>
                    </a:p>
                  </a:txBody>
                  <a:tcPr/>
                </a:tc>
              </a:tr>
            </a:tbl>
          </a:graphicData>
        </a:graphic>
      </p:graphicFrame>
    </p:spTree>
    <p:extLst>
      <p:ext uri="{BB962C8B-B14F-4D97-AF65-F5344CB8AC3E}">
        <p14:creationId xmlns:p14="http://schemas.microsoft.com/office/powerpoint/2010/main" val="3313801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b="1" dirty="0"/>
              <a:t>LO2 Understand the factors that influence website performance </a:t>
            </a:r>
            <a:r>
              <a:rPr lang="en-GB" sz="2400" b="1" dirty="0" smtClean="0"/>
              <a:t>- Interactive </a:t>
            </a:r>
            <a:r>
              <a:rPr lang="en-GB" sz="2400" b="1" dirty="0"/>
              <a:t>websites for performance and security </a:t>
            </a:r>
          </a:p>
        </p:txBody>
      </p:sp>
      <p:sp>
        <p:nvSpPr>
          <p:cNvPr id="3" name="Content Placeholder 2"/>
          <p:cNvSpPr>
            <a:spLocks noGrp="1"/>
          </p:cNvSpPr>
          <p:nvPr>
            <p:ph idx="1"/>
          </p:nvPr>
        </p:nvSpPr>
        <p:spPr>
          <a:xfrm>
            <a:off x="251520" y="1268760"/>
            <a:ext cx="8640960" cy="1440160"/>
          </a:xfrm>
        </p:spPr>
        <p:txBody>
          <a:bodyPr>
            <a:noAutofit/>
          </a:bodyPr>
          <a:lstStyle/>
          <a:p>
            <a:pPr marL="0" indent="0">
              <a:buNone/>
            </a:pPr>
            <a:r>
              <a:rPr lang="en-GB" sz="1400" b="1" dirty="0" smtClean="0"/>
              <a:t>M1.1 – Task 15</a:t>
            </a:r>
            <a:r>
              <a:rPr lang="en-GB" sz="1400" dirty="0" smtClean="0"/>
              <a:t> – Using the table below compare and contrast the end client and user needs are for 2 promotional websites.</a:t>
            </a:r>
            <a:endParaRPr lang="en-GB" sz="1400" dirty="0"/>
          </a:p>
          <a:p>
            <a:r>
              <a:rPr lang="en-GB" sz="1400" dirty="0" smtClean="0"/>
              <a:t>Users need to compare </a:t>
            </a:r>
            <a:r>
              <a:rPr lang="en-GB" sz="1400" dirty="0"/>
              <a:t>and contrast what they believe the client and user needs are, what multimedia / interactive / accessibility / security features have been included and why. They should also consider the user and server side factors and how much they affect the website’s performance. Learners should also include any identified improvements for this site and identify innovative content used. </a:t>
            </a:r>
          </a:p>
        </p:txBody>
      </p:sp>
      <p:graphicFrame>
        <p:nvGraphicFramePr>
          <p:cNvPr id="4" name="Table 3"/>
          <p:cNvGraphicFramePr>
            <a:graphicFrameLocks noGrp="1"/>
          </p:cNvGraphicFramePr>
          <p:nvPr>
            <p:extLst>
              <p:ext uri="{D42A27DB-BD31-4B8C-83A1-F6EECF244321}">
                <p14:modId xmlns:p14="http://schemas.microsoft.com/office/powerpoint/2010/main" val="4209331353"/>
              </p:ext>
            </p:extLst>
          </p:nvPr>
        </p:nvGraphicFramePr>
        <p:xfrm>
          <a:off x="395536" y="2780924"/>
          <a:ext cx="8424936" cy="3816428"/>
        </p:xfrm>
        <a:graphic>
          <a:graphicData uri="http://schemas.openxmlformats.org/drawingml/2006/table">
            <a:tbl>
              <a:tblPr firstRow="1" bandRow="1">
                <a:tableStyleId>{5C22544A-7EE6-4342-B048-85BDC9FD1C3A}</a:tableStyleId>
              </a:tblPr>
              <a:tblGrid>
                <a:gridCol w="2232248"/>
                <a:gridCol w="2952328"/>
                <a:gridCol w="3240360"/>
              </a:tblGrid>
              <a:tr h="346948">
                <a:tc>
                  <a:txBody>
                    <a:bodyPr/>
                    <a:lstStyle/>
                    <a:p>
                      <a:r>
                        <a:rPr lang="en-GB" sz="1400" dirty="0" smtClean="0"/>
                        <a:t>Promotional</a:t>
                      </a:r>
                      <a:endParaRPr lang="en-GB" sz="1400" dirty="0"/>
                    </a:p>
                  </a:txBody>
                  <a:tcPr/>
                </a:tc>
                <a:tc>
                  <a:txBody>
                    <a:bodyPr/>
                    <a:lstStyle/>
                    <a:p>
                      <a:r>
                        <a:rPr lang="en-GB" sz="1400" dirty="0" smtClean="0"/>
                        <a:t>Website 1</a:t>
                      </a:r>
                      <a:endParaRPr lang="en-GB" sz="1400" dirty="0"/>
                    </a:p>
                  </a:txBody>
                  <a:tcPr/>
                </a:tc>
                <a:tc>
                  <a:txBody>
                    <a:bodyPr/>
                    <a:lstStyle/>
                    <a:p>
                      <a:r>
                        <a:rPr lang="en-GB" sz="1400" dirty="0" smtClean="0"/>
                        <a:t>Website 2</a:t>
                      </a:r>
                      <a:endParaRPr lang="en-GB" sz="1400" dirty="0"/>
                    </a:p>
                  </a:txBody>
                  <a:tcPr/>
                </a:tc>
              </a:tr>
              <a:tr h="346948">
                <a:tc>
                  <a:txBody>
                    <a:bodyPr/>
                    <a:lstStyle/>
                    <a:p>
                      <a:r>
                        <a:rPr lang="en-GB" sz="1400" dirty="0" smtClean="0"/>
                        <a:t>Client Needs</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User needs</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Multimedia Content</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Interactive Content</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Accessibility</a:t>
                      </a:r>
                      <a:r>
                        <a:rPr lang="en-GB" sz="1400" baseline="0" dirty="0" smtClean="0"/>
                        <a:t> Features</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Security Features</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User side Factors</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Server Side Factors</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Innovative Content Used</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Improvements Suggested</a:t>
                      </a:r>
                    </a:p>
                  </a:txBody>
                  <a:tcPr/>
                </a:tc>
                <a:tc>
                  <a:txBody>
                    <a:bodyPr/>
                    <a:lstStyle/>
                    <a:p>
                      <a:endParaRPr lang="en-GB" sz="1400" dirty="0"/>
                    </a:p>
                  </a:txBody>
                  <a:tcPr/>
                </a:tc>
                <a:tc>
                  <a:txBody>
                    <a:bodyPr/>
                    <a:lstStyle/>
                    <a:p>
                      <a:endParaRPr lang="en-GB" sz="1400" dirty="0"/>
                    </a:p>
                  </a:txBody>
                  <a:tcPr/>
                </a:tc>
              </a:tr>
            </a:tbl>
          </a:graphicData>
        </a:graphic>
      </p:graphicFrame>
    </p:spTree>
    <p:extLst>
      <p:ext uri="{BB962C8B-B14F-4D97-AF65-F5344CB8AC3E}">
        <p14:creationId xmlns:p14="http://schemas.microsoft.com/office/powerpoint/2010/main" val="36090944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640960" cy="936104"/>
          </a:xfrm>
        </p:spPr>
        <p:txBody>
          <a:bodyPr>
            <a:normAutofit fontScale="90000"/>
          </a:bodyPr>
          <a:lstStyle/>
          <a:p>
            <a:r>
              <a:rPr lang="en-GB" sz="5400" b="1" dirty="0"/>
              <a:t>LO2 Understand the factors that influence website performance</a:t>
            </a:r>
            <a:endParaRPr lang="en-GB" dirty="0"/>
          </a:p>
        </p:txBody>
      </p:sp>
      <p:sp>
        <p:nvSpPr>
          <p:cNvPr id="3" name="Content Placeholder 2"/>
          <p:cNvSpPr>
            <a:spLocks noGrp="1"/>
          </p:cNvSpPr>
          <p:nvPr>
            <p:ph idx="1"/>
          </p:nvPr>
        </p:nvSpPr>
        <p:spPr>
          <a:xfrm>
            <a:off x="251520" y="1484784"/>
            <a:ext cx="8640960" cy="5040560"/>
          </a:xfrm>
        </p:spPr>
        <p:txBody>
          <a:bodyPr>
            <a:normAutofit fontScale="77500" lnSpcReduction="20000"/>
          </a:bodyPr>
          <a:lstStyle/>
          <a:p>
            <a:endParaRPr lang="en-GB" dirty="0"/>
          </a:p>
          <a:p>
            <a:r>
              <a:rPr lang="en-GB" dirty="0"/>
              <a:t>Assessment criterion P2 should consider the server side and user side factors listed in the teaching content. It should explain how these factors can benefit and hinder website performance for a user and the business. This could be an extension of P1 or a separate </a:t>
            </a:r>
            <a:r>
              <a:rPr lang="en-GB" dirty="0" smtClean="0"/>
              <a:t>report.</a:t>
            </a:r>
            <a:endParaRPr lang="en-GB" dirty="0"/>
          </a:p>
          <a:p>
            <a:r>
              <a:rPr lang="en-GB" dirty="0"/>
              <a:t>Assessment criterion P3 may be presented as a further continuation of the report for P1 explaining the security risks and protection mechanisms involved in website performance</a:t>
            </a:r>
            <a:r>
              <a:rPr lang="en-GB" dirty="0" smtClean="0"/>
              <a:t>.</a:t>
            </a:r>
            <a:endParaRPr lang="en-GB" dirty="0"/>
          </a:p>
          <a:p>
            <a:r>
              <a:rPr lang="en-GB" i="1" dirty="0">
                <a:solidFill>
                  <a:srgbClr val="FF0000"/>
                </a:solidFill>
              </a:rPr>
              <a:t>For merit criterion </a:t>
            </a:r>
            <a:r>
              <a:rPr lang="en-GB" i="1" dirty="0" smtClean="0">
                <a:solidFill>
                  <a:srgbClr val="FF0000"/>
                </a:solidFill>
              </a:rPr>
              <a:t>M1, </a:t>
            </a:r>
            <a:r>
              <a:rPr lang="en-GB" i="1" dirty="0">
                <a:solidFill>
                  <a:srgbClr val="FF0000"/>
                </a:solidFill>
              </a:rPr>
              <a:t>Learners must review two examples of each category of website (e-commerce, promotional, educational) and compare and contrast what they believe the client and user needs are, what multimedia / interactive / accessibility / security features have been included and why. They should also consider the user and server side factors and how much they affect the website’s performance. Learners should also include any identified improvements for this site and identify innovative content used</a:t>
            </a:r>
            <a:r>
              <a:rPr lang="en-GB" i="1" dirty="0" smtClean="0">
                <a:solidFill>
                  <a:srgbClr val="FF0000"/>
                </a:solidFill>
              </a:rPr>
              <a:t>.</a:t>
            </a:r>
            <a:endParaRPr lang="en-GB" dirty="0">
              <a:solidFill>
                <a:srgbClr val="FF0000"/>
              </a:solidFill>
            </a:endParaRPr>
          </a:p>
          <a:p>
            <a:r>
              <a:rPr lang="en-GB" i="1" dirty="0">
                <a:solidFill>
                  <a:schemeClr val="accent1">
                    <a:lumMod val="50000"/>
                  </a:schemeClr>
                </a:solidFill>
              </a:rPr>
              <a:t>For distinction criterion D1 learners must research the impact that cases of website security breaches have had on society. Five cases should be discussed from the three categories, discussing the threat, the impact on society and how the threat was </a:t>
            </a:r>
            <a:r>
              <a:rPr lang="en-GB" i="1" dirty="0" smtClean="0">
                <a:solidFill>
                  <a:schemeClr val="accent1">
                    <a:lumMod val="50000"/>
                  </a:schemeClr>
                </a:solidFill>
              </a:rPr>
              <a:t>resolved</a:t>
            </a:r>
            <a:r>
              <a:rPr lang="en-GB" i="1" dirty="0">
                <a:solidFill>
                  <a:schemeClr val="accent1">
                    <a:lumMod val="50000"/>
                  </a:schemeClr>
                </a:solidFill>
              </a:rPr>
              <a:t>.</a:t>
            </a:r>
            <a:endParaRPr lang="en-GB" dirty="0">
              <a:solidFill>
                <a:schemeClr val="accent1">
                  <a:lumMod val="50000"/>
                </a:schemeClr>
              </a:solidFill>
            </a:endParaRPr>
          </a:p>
        </p:txBody>
      </p:sp>
    </p:spTree>
    <p:extLst>
      <p:ext uri="{BB962C8B-B14F-4D97-AF65-F5344CB8AC3E}">
        <p14:creationId xmlns:p14="http://schemas.microsoft.com/office/powerpoint/2010/main" val="354993683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b="1" dirty="0"/>
              <a:t>LO2 Understand the factors that influence website performance </a:t>
            </a:r>
            <a:r>
              <a:rPr lang="en-GB" sz="2400" b="1" dirty="0" smtClean="0"/>
              <a:t>- Interactive </a:t>
            </a:r>
            <a:r>
              <a:rPr lang="en-GB" sz="2400" b="1" dirty="0"/>
              <a:t>websites for performance and security </a:t>
            </a:r>
          </a:p>
        </p:txBody>
      </p:sp>
      <p:sp>
        <p:nvSpPr>
          <p:cNvPr id="3" name="Content Placeholder 2"/>
          <p:cNvSpPr>
            <a:spLocks noGrp="1"/>
          </p:cNvSpPr>
          <p:nvPr>
            <p:ph idx="1"/>
          </p:nvPr>
        </p:nvSpPr>
        <p:spPr>
          <a:xfrm>
            <a:off x="251520" y="1268760"/>
            <a:ext cx="8640960" cy="1440160"/>
          </a:xfrm>
        </p:spPr>
        <p:txBody>
          <a:bodyPr>
            <a:noAutofit/>
          </a:bodyPr>
          <a:lstStyle/>
          <a:p>
            <a:pPr marL="0" indent="0">
              <a:buNone/>
            </a:pPr>
            <a:r>
              <a:rPr lang="en-GB" sz="1400" b="1" dirty="0" smtClean="0"/>
              <a:t>M1.1 – Task 16</a:t>
            </a:r>
            <a:r>
              <a:rPr lang="en-GB" sz="1400" dirty="0" smtClean="0"/>
              <a:t> – Using the table below compare and contrast the end client and user needs are for 2 educational websites.</a:t>
            </a:r>
            <a:endParaRPr lang="en-GB" sz="1400" dirty="0"/>
          </a:p>
          <a:p>
            <a:r>
              <a:rPr lang="en-GB" sz="1400" dirty="0" smtClean="0"/>
              <a:t>Users need to compare </a:t>
            </a:r>
            <a:r>
              <a:rPr lang="en-GB" sz="1400" dirty="0"/>
              <a:t>and contrast what they believe the client and user needs are, what multimedia / interactive / accessibility / security features have been included and why. They should also consider the user and server side factors and how much they affect the website’s performance. Learners should also include any identified improvements for this site and identify innovative content used. </a:t>
            </a:r>
          </a:p>
        </p:txBody>
      </p:sp>
      <p:graphicFrame>
        <p:nvGraphicFramePr>
          <p:cNvPr id="4" name="Table 3"/>
          <p:cNvGraphicFramePr>
            <a:graphicFrameLocks noGrp="1"/>
          </p:cNvGraphicFramePr>
          <p:nvPr>
            <p:extLst>
              <p:ext uri="{D42A27DB-BD31-4B8C-83A1-F6EECF244321}">
                <p14:modId xmlns:p14="http://schemas.microsoft.com/office/powerpoint/2010/main" val="2502235513"/>
              </p:ext>
            </p:extLst>
          </p:nvPr>
        </p:nvGraphicFramePr>
        <p:xfrm>
          <a:off x="395536" y="2780924"/>
          <a:ext cx="8424936" cy="3816428"/>
        </p:xfrm>
        <a:graphic>
          <a:graphicData uri="http://schemas.openxmlformats.org/drawingml/2006/table">
            <a:tbl>
              <a:tblPr firstRow="1" bandRow="1">
                <a:tableStyleId>{5C22544A-7EE6-4342-B048-85BDC9FD1C3A}</a:tableStyleId>
              </a:tblPr>
              <a:tblGrid>
                <a:gridCol w="2232248"/>
                <a:gridCol w="2952328"/>
                <a:gridCol w="3240360"/>
              </a:tblGrid>
              <a:tr h="346948">
                <a:tc>
                  <a:txBody>
                    <a:bodyPr/>
                    <a:lstStyle/>
                    <a:p>
                      <a:r>
                        <a:rPr lang="en-GB" sz="1400" dirty="0" smtClean="0"/>
                        <a:t>Educational</a:t>
                      </a:r>
                      <a:endParaRPr lang="en-GB" sz="1400" dirty="0"/>
                    </a:p>
                  </a:txBody>
                  <a:tcPr/>
                </a:tc>
                <a:tc>
                  <a:txBody>
                    <a:bodyPr/>
                    <a:lstStyle/>
                    <a:p>
                      <a:r>
                        <a:rPr lang="en-GB" sz="1400" dirty="0" smtClean="0"/>
                        <a:t>Website 1</a:t>
                      </a:r>
                      <a:endParaRPr lang="en-GB" sz="1400" dirty="0"/>
                    </a:p>
                  </a:txBody>
                  <a:tcPr/>
                </a:tc>
                <a:tc>
                  <a:txBody>
                    <a:bodyPr/>
                    <a:lstStyle/>
                    <a:p>
                      <a:r>
                        <a:rPr lang="en-GB" sz="1400" dirty="0" smtClean="0"/>
                        <a:t>Website 2</a:t>
                      </a:r>
                      <a:endParaRPr lang="en-GB" sz="1400" dirty="0"/>
                    </a:p>
                  </a:txBody>
                  <a:tcPr/>
                </a:tc>
              </a:tr>
              <a:tr h="346948">
                <a:tc>
                  <a:txBody>
                    <a:bodyPr/>
                    <a:lstStyle/>
                    <a:p>
                      <a:r>
                        <a:rPr lang="en-GB" sz="1400" dirty="0" smtClean="0"/>
                        <a:t>Client Needs</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User needs</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Multimedia Content</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Interactive Content</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Accessibility</a:t>
                      </a:r>
                      <a:r>
                        <a:rPr lang="en-GB" sz="1400" baseline="0" dirty="0" smtClean="0"/>
                        <a:t> Features</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Security Features</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User side Factors</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Server Side Factors</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r>
                        <a:rPr lang="en-GB" sz="1400" dirty="0" smtClean="0"/>
                        <a:t>Innovative Content Used</a:t>
                      </a:r>
                      <a:endParaRPr lang="en-GB" sz="1400" dirty="0"/>
                    </a:p>
                  </a:txBody>
                  <a:tcPr/>
                </a:tc>
                <a:tc>
                  <a:txBody>
                    <a:bodyPr/>
                    <a:lstStyle/>
                    <a:p>
                      <a:endParaRPr lang="en-GB" sz="1400" dirty="0"/>
                    </a:p>
                  </a:txBody>
                  <a:tcPr/>
                </a:tc>
                <a:tc>
                  <a:txBody>
                    <a:bodyPr/>
                    <a:lstStyle/>
                    <a:p>
                      <a:endParaRPr lang="en-GB" sz="1400" dirty="0"/>
                    </a:p>
                  </a:txBody>
                  <a:tcPr/>
                </a:tc>
              </a:tr>
              <a:tr h="3469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Improvements Suggested</a:t>
                      </a:r>
                    </a:p>
                  </a:txBody>
                  <a:tcPr/>
                </a:tc>
                <a:tc>
                  <a:txBody>
                    <a:bodyPr/>
                    <a:lstStyle/>
                    <a:p>
                      <a:endParaRPr lang="en-GB" sz="1400" dirty="0"/>
                    </a:p>
                  </a:txBody>
                  <a:tcPr/>
                </a:tc>
                <a:tc>
                  <a:txBody>
                    <a:bodyPr/>
                    <a:lstStyle/>
                    <a:p>
                      <a:endParaRPr lang="en-GB" sz="1400" dirty="0"/>
                    </a:p>
                  </a:txBody>
                  <a:tcPr/>
                </a:tc>
              </a:tr>
            </a:tbl>
          </a:graphicData>
        </a:graphic>
      </p:graphicFrame>
    </p:spTree>
    <p:extLst>
      <p:ext uri="{BB962C8B-B14F-4D97-AF65-F5344CB8AC3E}">
        <p14:creationId xmlns:p14="http://schemas.microsoft.com/office/powerpoint/2010/main" val="8373755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a:t>LO2 Understand the factors that influence website performance </a:t>
            </a:r>
            <a:endParaRPr lang="en-GB" sz="3200" dirty="0"/>
          </a:p>
        </p:txBody>
      </p:sp>
      <p:sp>
        <p:nvSpPr>
          <p:cNvPr id="3" name="Content Placeholder 2"/>
          <p:cNvSpPr>
            <a:spLocks noGrp="1"/>
          </p:cNvSpPr>
          <p:nvPr>
            <p:ph idx="1"/>
          </p:nvPr>
        </p:nvSpPr>
        <p:spPr/>
        <p:txBody>
          <a:bodyPr>
            <a:normAutofit fontScale="70000" lnSpcReduction="20000"/>
          </a:bodyPr>
          <a:lstStyle/>
          <a:p>
            <a:r>
              <a:rPr lang="en-GB" dirty="0" smtClean="0"/>
              <a:t>Since the Internet first went public in 1992 there has been case after case of attack, breaches, viruses, and incident and even with new technologies, improved security, SSL, cloud computing and biometrics, the problems continue. Viruses are not such a threat as they used to be but the American Government still used one to disable the Iranian Nuclear program in 2012.</a:t>
            </a:r>
          </a:p>
          <a:p>
            <a:r>
              <a:rPr lang="en-GB" dirty="0" smtClean="0"/>
              <a:t>Firewalls have been improved immeasurably but Sony was still hacked. Single fraudsters like Kevin </a:t>
            </a:r>
            <a:r>
              <a:rPr lang="en-GB" dirty="0" err="1" smtClean="0"/>
              <a:t>Mitnick</a:t>
            </a:r>
            <a:r>
              <a:rPr lang="en-GB" dirty="0" smtClean="0"/>
              <a:t> are more rare </a:t>
            </a:r>
            <a:r>
              <a:rPr lang="en-GB" dirty="0"/>
              <a:t>but LulzSec </a:t>
            </a:r>
            <a:r>
              <a:rPr lang="en-GB" dirty="0" smtClean="0"/>
              <a:t>has recently hacked the Twitter Accounts of North Korea. High profile cases are known like </a:t>
            </a:r>
            <a:r>
              <a:rPr lang="en-GB" dirty="0" err="1" smtClean="0"/>
              <a:t>Wikileaks</a:t>
            </a:r>
            <a:r>
              <a:rPr lang="en-GB" dirty="0" smtClean="0"/>
              <a:t> and the recent Facebook hack but the best forms are rarely caught. Click </a:t>
            </a:r>
            <a:r>
              <a:rPr lang="en-GB" dirty="0" smtClean="0">
                <a:hlinkClick r:id="rId2"/>
              </a:rPr>
              <a:t>here </a:t>
            </a:r>
            <a:r>
              <a:rPr lang="en-GB" dirty="0" smtClean="0"/>
              <a:t>and </a:t>
            </a:r>
            <a:r>
              <a:rPr lang="en-GB" dirty="0" smtClean="0">
                <a:hlinkClick r:id="rId3"/>
              </a:rPr>
              <a:t>here </a:t>
            </a:r>
            <a:r>
              <a:rPr lang="en-GB" dirty="0" smtClean="0"/>
              <a:t>for recent news. </a:t>
            </a:r>
            <a:endParaRPr lang="en-GB" dirty="0"/>
          </a:p>
          <a:p>
            <a:pPr marL="0" indent="0">
              <a:buNone/>
            </a:pPr>
            <a:endParaRPr lang="en-GB" dirty="0" smtClean="0"/>
          </a:p>
          <a:p>
            <a:pPr marL="0" indent="0">
              <a:buNone/>
            </a:pPr>
            <a:r>
              <a:rPr lang="en-GB" b="1" dirty="0" smtClean="0"/>
              <a:t>D1.1 – Task 17 - </a:t>
            </a:r>
            <a:r>
              <a:rPr lang="en-GB" dirty="0" smtClean="0"/>
              <a:t>Research </a:t>
            </a:r>
            <a:r>
              <a:rPr lang="en-GB" dirty="0"/>
              <a:t>the impact that </a:t>
            </a:r>
            <a:r>
              <a:rPr lang="en-GB" dirty="0" smtClean="0"/>
              <a:t>5 cases </a:t>
            </a:r>
            <a:r>
              <a:rPr lang="en-GB" dirty="0"/>
              <a:t>of website security breaches have had on society. Five cases should be discussed from the three </a:t>
            </a:r>
            <a:r>
              <a:rPr lang="en-GB" dirty="0" smtClean="0"/>
              <a:t>categories, at least one from each category, </a:t>
            </a:r>
            <a:r>
              <a:rPr lang="en-GB" dirty="0"/>
              <a:t>discussing the threat, the impact on society and how the threat was resolved</a:t>
            </a:r>
            <a:r>
              <a:rPr lang="en-GB" dirty="0" smtClean="0"/>
              <a:t>.</a:t>
            </a:r>
            <a:endParaRPr lang="en-GB" dirty="0"/>
          </a:p>
          <a:p>
            <a:r>
              <a:rPr lang="en-GB" dirty="0"/>
              <a:t>Cases </a:t>
            </a:r>
          </a:p>
          <a:p>
            <a:pPr lvl="1"/>
            <a:r>
              <a:rPr lang="en-GB" dirty="0" smtClean="0"/>
              <a:t>Viruses</a:t>
            </a:r>
            <a:r>
              <a:rPr lang="en-GB" dirty="0"/>
              <a:t>, T</a:t>
            </a:r>
            <a:r>
              <a:rPr lang="en-GB" dirty="0" smtClean="0"/>
              <a:t>rojans </a:t>
            </a:r>
            <a:r>
              <a:rPr lang="en-GB" dirty="0"/>
              <a:t>and </a:t>
            </a:r>
            <a:r>
              <a:rPr lang="en-GB" dirty="0" smtClean="0"/>
              <a:t>Worms (</a:t>
            </a:r>
            <a:r>
              <a:rPr lang="en-GB" dirty="0" err="1" smtClean="0"/>
              <a:t>Sobor</a:t>
            </a:r>
            <a:r>
              <a:rPr lang="en-GB" dirty="0" smtClean="0"/>
              <a:t>, </a:t>
            </a:r>
            <a:r>
              <a:rPr lang="en-GB" dirty="0" err="1" smtClean="0"/>
              <a:t>iloveyou</a:t>
            </a:r>
            <a:r>
              <a:rPr lang="en-GB" dirty="0" smtClean="0"/>
              <a:t>, </a:t>
            </a:r>
            <a:r>
              <a:rPr lang="en-GB" dirty="0" err="1" smtClean="0"/>
              <a:t>Lovesan</a:t>
            </a:r>
            <a:r>
              <a:rPr lang="en-GB" dirty="0" smtClean="0"/>
              <a:t>)</a:t>
            </a:r>
            <a:endParaRPr lang="en-GB" dirty="0"/>
          </a:p>
          <a:p>
            <a:pPr lvl="1"/>
            <a:r>
              <a:rPr lang="en-GB" dirty="0" smtClean="0"/>
              <a:t>Hackers (Adrian </a:t>
            </a:r>
            <a:r>
              <a:rPr lang="en-GB" dirty="0" err="1"/>
              <a:t>Lamo</a:t>
            </a:r>
            <a:r>
              <a:rPr lang="en-GB" dirty="0"/>
              <a:t>, Kevin </a:t>
            </a:r>
            <a:r>
              <a:rPr lang="en-GB" dirty="0" err="1"/>
              <a:t>Mitnick</a:t>
            </a:r>
            <a:r>
              <a:rPr lang="en-GB" dirty="0"/>
              <a:t>, </a:t>
            </a:r>
            <a:r>
              <a:rPr lang="en-GB" dirty="0" err="1"/>
              <a:t>MafiaBoy</a:t>
            </a:r>
            <a:r>
              <a:rPr lang="en-GB" dirty="0"/>
              <a:t>) </a:t>
            </a:r>
            <a:r>
              <a:rPr lang="en-GB" dirty="0" smtClean="0"/>
              <a:t>Sony, Facebook and Twitter</a:t>
            </a:r>
            <a:endParaRPr lang="en-GB" dirty="0"/>
          </a:p>
          <a:p>
            <a:pPr lvl="1"/>
            <a:r>
              <a:rPr lang="en-GB" dirty="0" smtClean="0"/>
              <a:t>Identity </a:t>
            </a:r>
            <a:r>
              <a:rPr lang="en-GB" dirty="0"/>
              <a:t>theft </a:t>
            </a:r>
            <a:r>
              <a:rPr lang="en-GB" dirty="0" smtClean="0"/>
              <a:t>(Abraham </a:t>
            </a:r>
            <a:r>
              <a:rPr lang="en-GB" dirty="0" err="1"/>
              <a:t>Abdallah</a:t>
            </a:r>
            <a:r>
              <a:rPr lang="en-GB" dirty="0" smtClean="0"/>
              <a:t>)</a:t>
            </a:r>
          </a:p>
        </p:txBody>
      </p:sp>
    </p:spTree>
    <p:extLst>
      <p:ext uri="{BB962C8B-B14F-4D97-AF65-F5344CB8AC3E}">
        <p14:creationId xmlns:p14="http://schemas.microsoft.com/office/powerpoint/2010/main" val="112949963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a:t>LO2 Understand the factors that influence website </a:t>
            </a:r>
            <a:r>
              <a:rPr lang="en-GB" sz="3200" b="1" dirty="0" smtClean="0"/>
              <a:t>performance – Task List</a:t>
            </a:r>
            <a:endParaRPr lang="en-GB" sz="2800" dirty="0"/>
          </a:p>
        </p:txBody>
      </p:sp>
      <p:sp>
        <p:nvSpPr>
          <p:cNvPr id="3" name="Content Placeholder 2"/>
          <p:cNvSpPr>
            <a:spLocks noGrp="1"/>
          </p:cNvSpPr>
          <p:nvPr>
            <p:ph idx="1"/>
          </p:nvPr>
        </p:nvSpPr>
        <p:spPr>
          <a:xfrm>
            <a:off x="251520" y="1268760"/>
            <a:ext cx="8640960" cy="5328592"/>
          </a:xfrm>
        </p:spPr>
        <p:txBody>
          <a:bodyPr>
            <a:noAutofit/>
          </a:bodyPr>
          <a:lstStyle/>
          <a:p>
            <a:pPr marL="273050" indent="-273050">
              <a:spcBef>
                <a:spcPts val="0"/>
              </a:spcBef>
            </a:pPr>
            <a:r>
              <a:rPr lang="en-GB" sz="1800" b="1" dirty="0"/>
              <a:t>P2.1 – Task 1 -</a:t>
            </a:r>
            <a:r>
              <a:rPr lang="en-GB" sz="1800" dirty="0"/>
              <a:t> Explain how </a:t>
            </a:r>
            <a:r>
              <a:rPr lang="en-GB" sz="1800" b="1" dirty="0"/>
              <a:t>User Side</a:t>
            </a:r>
            <a:r>
              <a:rPr lang="en-GB" sz="1800" dirty="0"/>
              <a:t> factors can benefit and hinder website performance for user customer base and business functions</a:t>
            </a:r>
            <a:r>
              <a:rPr lang="en-GB" sz="1800" dirty="0" smtClean="0"/>
              <a:t>.</a:t>
            </a:r>
          </a:p>
          <a:p>
            <a:pPr marL="273050" indent="-273050">
              <a:spcBef>
                <a:spcPts val="0"/>
              </a:spcBef>
            </a:pPr>
            <a:r>
              <a:rPr lang="en-GB" sz="1800" b="1" dirty="0"/>
              <a:t>P2.2 – Task 2 -</a:t>
            </a:r>
            <a:r>
              <a:rPr lang="en-GB" sz="1800" dirty="0"/>
              <a:t> Explain how </a:t>
            </a:r>
            <a:r>
              <a:rPr lang="en-GB" sz="1800" b="1" dirty="0"/>
              <a:t>Server Side</a:t>
            </a:r>
            <a:r>
              <a:rPr lang="en-GB" sz="1800" dirty="0"/>
              <a:t> factors can benefit and hinder website performance for user customer base and business functions.</a:t>
            </a:r>
          </a:p>
          <a:p>
            <a:pPr marL="273050" indent="-273050">
              <a:spcBef>
                <a:spcPts val="0"/>
              </a:spcBef>
            </a:pPr>
            <a:r>
              <a:rPr lang="en-GB" sz="1800" b="1" dirty="0"/>
              <a:t>P3.1 - Task 3 –</a:t>
            </a:r>
            <a:r>
              <a:rPr lang="en-GB" sz="1800" dirty="0"/>
              <a:t> State and define the needs of companies when it comes to website security within the workplace.</a:t>
            </a:r>
          </a:p>
          <a:p>
            <a:pPr marL="273050" indent="-273050">
              <a:spcBef>
                <a:spcPts val="0"/>
              </a:spcBef>
            </a:pPr>
            <a:r>
              <a:rPr lang="en-GB" sz="1800" b="1" dirty="0"/>
              <a:t>P3.2 – Task 4 - </a:t>
            </a:r>
            <a:r>
              <a:rPr lang="en-GB" sz="1800" dirty="0"/>
              <a:t>Describe the various types of threats to organisations, systems and data.</a:t>
            </a:r>
          </a:p>
          <a:p>
            <a:pPr marL="273050" indent="-273050">
              <a:spcBef>
                <a:spcPts val="0"/>
              </a:spcBef>
            </a:pPr>
            <a:r>
              <a:rPr lang="en-GB" sz="1800" b="1" dirty="0"/>
              <a:t>P3.2 - Task 5 </a:t>
            </a:r>
            <a:r>
              <a:rPr lang="en-GB" sz="1800" dirty="0"/>
              <a:t>- You have been appointed as a  network administrator to a new small bricks and clicks company. They have asked for you to create a policy document for the companies security.</a:t>
            </a:r>
          </a:p>
          <a:p>
            <a:pPr marL="273050" indent="-273050">
              <a:spcBef>
                <a:spcPts val="0"/>
              </a:spcBef>
            </a:pPr>
            <a:r>
              <a:rPr lang="en-GB" sz="1800" b="1" dirty="0"/>
              <a:t>P3.1 - Task 6 –</a:t>
            </a:r>
            <a:r>
              <a:rPr lang="en-GB" sz="1800" dirty="0"/>
              <a:t> State and define the needs of companies when it comes to security within the workplace in terms of physical and technical.</a:t>
            </a:r>
          </a:p>
          <a:p>
            <a:pPr marL="273050" indent="-273050">
              <a:spcBef>
                <a:spcPts val="0"/>
              </a:spcBef>
            </a:pPr>
            <a:r>
              <a:rPr lang="en-GB" sz="1800" b="1" dirty="0"/>
              <a:t>P3.2 – Task 7 - </a:t>
            </a:r>
            <a:r>
              <a:rPr lang="en-GB" sz="1800" dirty="0"/>
              <a:t>Describe the various types of threat reduction methods available to organisations, systems and data.</a:t>
            </a:r>
          </a:p>
          <a:p>
            <a:pPr marL="273050" indent="-273050">
              <a:spcBef>
                <a:spcPts val="0"/>
              </a:spcBef>
            </a:pPr>
            <a:r>
              <a:rPr lang="en-GB" sz="1800" b="1" dirty="0"/>
              <a:t>P3.3 – Task 8</a:t>
            </a:r>
            <a:r>
              <a:rPr lang="en-GB" sz="1800" dirty="0"/>
              <a:t> –Describe the Data Protection Act and outline its importance in business society and personal liability.</a:t>
            </a:r>
            <a:endParaRPr lang="en-GB" sz="1800" b="1" dirty="0"/>
          </a:p>
          <a:p>
            <a:pPr marL="273050" indent="-273050">
              <a:spcBef>
                <a:spcPts val="0"/>
              </a:spcBef>
            </a:pPr>
            <a:r>
              <a:rPr lang="en-GB" sz="1800" b="1" dirty="0"/>
              <a:t>P3.3 – Task 9</a:t>
            </a:r>
            <a:r>
              <a:rPr lang="en-GB" sz="1800" dirty="0"/>
              <a:t> – State what each of these stipulations means in real terms with an example</a:t>
            </a:r>
            <a:r>
              <a:rPr lang="en-GB" sz="1800" dirty="0" smtClean="0"/>
              <a:t>.</a:t>
            </a:r>
            <a:endParaRPr lang="en-GB" sz="1800" dirty="0"/>
          </a:p>
        </p:txBody>
      </p:sp>
    </p:spTree>
    <p:extLst>
      <p:ext uri="{BB962C8B-B14F-4D97-AF65-F5344CB8AC3E}">
        <p14:creationId xmlns:p14="http://schemas.microsoft.com/office/powerpoint/2010/main" val="297348647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a:t>LO2 Understand the factors that influence website </a:t>
            </a:r>
            <a:r>
              <a:rPr lang="en-GB" sz="3200" b="1" dirty="0" smtClean="0"/>
              <a:t>performance – Task List</a:t>
            </a:r>
            <a:endParaRPr lang="en-GB" sz="2800" dirty="0"/>
          </a:p>
        </p:txBody>
      </p:sp>
      <p:sp>
        <p:nvSpPr>
          <p:cNvPr id="3" name="Content Placeholder 2"/>
          <p:cNvSpPr>
            <a:spLocks noGrp="1"/>
          </p:cNvSpPr>
          <p:nvPr>
            <p:ph idx="1"/>
          </p:nvPr>
        </p:nvSpPr>
        <p:spPr>
          <a:xfrm>
            <a:off x="179512" y="1196752"/>
            <a:ext cx="8784976" cy="5400600"/>
          </a:xfrm>
        </p:spPr>
        <p:txBody>
          <a:bodyPr>
            <a:noAutofit/>
          </a:bodyPr>
          <a:lstStyle/>
          <a:p>
            <a:pPr marL="273050" indent="-273050">
              <a:spcBef>
                <a:spcPts val="0"/>
              </a:spcBef>
            </a:pPr>
            <a:r>
              <a:rPr lang="en-GB" sz="1800" b="1" dirty="0" smtClean="0"/>
              <a:t>P3.3 </a:t>
            </a:r>
            <a:r>
              <a:rPr lang="en-GB" sz="1800" b="1" dirty="0"/>
              <a:t>– Task 10</a:t>
            </a:r>
            <a:r>
              <a:rPr lang="en-GB" sz="1800" dirty="0"/>
              <a:t> – State and explain what your company needs to do to abide by the 8 stipulations above.</a:t>
            </a:r>
          </a:p>
          <a:p>
            <a:pPr marL="273050" lvl="1" indent="-273050">
              <a:spcBef>
                <a:spcPts val="0"/>
              </a:spcBef>
              <a:buClr>
                <a:schemeClr val="accent3"/>
              </a:buClr>
              <a:buSzPct val="95000"/>
            </a:pPr>
            <a:r>
              <a:rPr lang="en-GB" sz="1800" b="1" dirty="0"/>
              <a:t>P3.3 - Task 11 - </a:t>
            </a:r>
            <a:r>
              <a:rPr lang="en-GB" sz="1800" dirty="0"/>
              <a:t>State briefly what each condition of the Copyright and Patents Act means and then relate this back to what your company should do to prevent a breach of this law.</a:t>
            </a:r>
          </a:p>
          <a:p>
            <a:pPr marL="273050" indent="-273050">
              <a:spcBef>
                <a:spcPts val="0"/>
              </a:spcBef>
            </a:pPr>
            <a:r>
              <a:rPr lang="en-GB" sz="1800" b="1" dirty="0"/>
              <a:t>P3.3 - Task 12</a:t>
            </a:r>
            <a:r>
              <a:rPr lang="en-GB" sz="1800" dirty="0"/>
              <a:t> – State briefly what each condition of the </a:t>
            </a:r>
            <a:r>
              <a:rPr lang="en-GB" sz="1800" b="1" dirty="0"/>
              <a:t>Computer Misuse Act </a:t>
            </a:r>
            <a:r>
              <a:rPr lang="en-GB" sz="1800" dirty="0"/>
              <a:t>means and then relate this back to what your company should do to prevent a breach of this law.</a:t>
            </a:r>
          </a:p>
          <a:p>
            <a:pPr marL="273050" indent="-273050">
              <a:spcBef>
                <a:spcPts val="0"/>
              </a:spcBef>
            </a:pPr>
            <a:r>
              <a:rPr lang="en-GB" sz="1800" b="1" dirty="0"/>
              <a:t>P3.4 – Task 13</a:t>
            </a:r>
            <a:r>
              <a:rPr lang="en-GB" sz="1800" dirty="0"/>
              <a:t> - Create a set of Company specific guidelines on Duty of Care and specify what can be done to eliminate or reduce the threats.</a:t>
            </a:r>
          </a:p>
          <a:p>
            <a:pPr marL="273050" indent="-273050">
              <a:spcBef>
                <a:spcPts val="0"/>
              </a:spcBef>
            </a:pPr>
            <a:r>
              <a:rPr lang="en-GB" sz="1800" b="1" dirty="0"/>
              <a:t>M1.1 – Task 14</a:t>
            </a:r>
            <a:r>
              <a:rPr lang="en-GB" sz="1800" dirty="0"/>
              <a:t> – Using the table below compare and contrast the end client and user needs are for 2 e-commerce websites.</a:t>
            </a:r>
          </a:p>
          <a:p>
            <a:pPr marL="273050" indent="-273050">
              <a:spcBef>
                <a:spcPts val="0"/>
              </a:spcBef>
            </a:pPr>
            <a:r>
              <a:rPr lang="en-GB" sz="1800" b="1" dirty="0"/>
              <a:t>M1.1 – Task 15</a:t>
            </a:r>
            <a:r>
              <a:rPr lang="en-GB" sz="1800" dirty="0"/>
              <a:t> – Using the table below compare and contrast the end client and user needs are for 2 promotional websites.</a:t>
            </a:r>
          </a:p>
          <a:p>
            <a:pPr marL="273050" indent="-273050">
              <a:spcBef>
                <a:spcPts val="0"/>
              </a:spcBef>
            </a:pPr>
            <a:r>
              <a:rPr lang="en-GB" sz="1800" b="1" dirty="0"/>
              <a:t>M1.1 – Task 16</a:t>
            </a:r>
            <a:r>
              <a:rPr lang="en-GB" sz="1800" dirty="0"/>
              <a:t> – Using the table below compare and contrast the end client and user needs are for 2 educational websites.</a:t>
            </a:r>
          </a:p>
          <a:p>
            <a:pPr marL="273050" indent="-273050">
              <a:spcBef>
                <a:spcPts val="0"/>
              </a:spcBef>
            </a:pPr>
            <a:r>
              <a:rPr lang="en-GB" sz="1800" b="1" dirty="0"/>
              <a:t>D1.1 – Task 17 - </a:t>
            </a:r>
            <a:r>
              <a:rPr lang="en-GB" sz="1800" dirty="0"/>
              <a:t>Research the impact that 5 cases of website security breaches have had on society. Five cases should be discussed from the three categories, at least one from each category, discussing the threat, the impact on society and how the threat was resolved</a:t>
            </a:r>
            <a:r>
              <a:rPr lang="en-GB" sz="1800" dirty="0" smtClean="0"/>
              <a:t>.</a:t>
            </a:r>
            <a:endParaRPr lang="en-GB" sz="1800" dirty="0"/>
          </a:p>
        </p:txBody>
      </p:sp>
    </p:spTree>
    <p:extLst>
      <p:ext uri="{BB962C8B-B14F-4D97-AF65-F5344CB8AC3E}">
        <p14:creationId xmlns:p14="http://schemas.microsoft.com/office/powerpoint/2010/main" val="30322379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a:t>LO2 Understand the factors that influence website performance </a:t>
            </a:r>
            <a:r>
              <a:rPr lang="en-GB" sz="3200" b="1" dirty="0" smtClean="0"/>
              <a:t>– User Side</a:t>
            </a:r>
            <a:endParaRPr lang="en-GB" sz="3200" dirty="0"/>
          </a:p>
        </p:txBody>
      </p:sp>
      <p:sp>
        <p:nvSpPr>
          <p:cNvPr id="3" name="Content Placeholder 2"/>
          <p:cNvSpPr>
            <a:spLocks noGrp="1"/>
          </p:cNvSpPr>
          <p:nvPr>
            <p:ph idx="1"/>
          </p:nvPr>
        </p:nvSpPr>
        <p:spPr>
          <a:xfrm>
            <a:off x="251520" y="1268760"/>
            <a:ext cx="8640960" cy="5112568"/>
          </a:xfrm>
        </p:spPr>
        <p:txBody>
          <a:bodyPr>
            <a:normAutofit/>
          </a:bodyPr>
          <a:lstStyle/>
          <a:p>
            <a:pPr marL="0" indent="0">
              <a:buNone/>
            </a:pPr>
            <a:r>
              <a:rPr lang="en-GB" sz="1800" dirty="0" smtClean="0"/>
              <a:t>In the production, uploading and side management of any website, internally and externally managed there are consideration that need to be looked at by any business from the amount of space and hosts they use to the amount of traffic they can handle on a daily business basis. This is called User side and server side management. User side is the considerations that the company can manage on their own, server side is what hosts and network stores can manage.</a:t>
            </a:r>
          </a:p>
          <a:p>
            <a:r>
              <a:rPr lang="en-GB" sz="1800" b="1" dirty="0" smtClean="0"/>
              <a:t>Connection Speed </a:t>
            </a:r>
            <a:r>
              <a:rPr lang="en-GB" sz="1800" dirty="0"/>
              <a:t>(e.g. dial-up, broadband, mobile broadband, WI-FI) </a:t>
            </a:r>
            <a:r>
              <a:rPr lang="en-GB" sz="1800" dirty="0" smtClean="0"/>
              <a:t>Dial up is dying but there is still 3% of the population that is still managing a slower connection. Slower connections means pages do not load, users get impatient and go elsewhere, video files will far too long to load, streaming buffers to the point of being unwatchable. Similar with mobile broadband when it loses signal can cause data transfers to crash or a delay in reconnection, Wi-Fi can be restricted in public places so linked sites can come up as web filtered. Tis can have an impact on what the user places on their site, causes them to reconsider content, possibly creating a secondary site to accommodate these customers.</a:t>
            </a:r>
            <a:endParaRPr lang="en-GB" sz="1800" dirty="0"/>
          </a:p>
        </p:txBody>
      </p:sp>
    </p:spTree>
    <p:extLst>
      <p:ext uri="{BB962C8B-B14F-4D97-AF65-F5344CB8AC3E}">
        <p14:creationId xmlns:p14="http://schemas.microsoft.com/office/powerpoint/2010/main" val="32334550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a:t>LO2 Understand the factors that influence website performance </a:t>
            </a:r>
            <a:r>
              <a:rPr lang="en-GB" sz="3200" b="1" dirty="0" smtClean="0"/>
              <a:t>– User Side</a:t>
            </a:r>
            <a:endParaRPr lang="en-GB" sz="3200" dirty="0"/>
          </a:p>
        </p:txBody>
      </p:sp>
      <p:sp>
        <p:nvSpPr>
          <p:cNvPr id="3" name="Content Placeholder 2"/>
          <p:cNvSpPr>
            <a:spLocks noGrp="1"/>
          </p:cNvSpPr>
          <p:nvPr>
            <p:ph idx="1"/>
          </p:nvPr>
        </p:nvSpPr>
        <p:spPr>
          <a:xfrm>
            <a:off x="251520" y="1268760"/>
            <a:ext cx="8640960" cy="4896544"/>
          </a:xfrm>
        </p:spPr>
        <p:txBody>
          <a:bodyPr>
            <a:normAutofit lnSpcReduction="10000"/>
          </a:bodyPr>
          <a:lstStyle/>
          <a:p>
            <a:r>
              <a:rPr lang="en-GB" sz="1800" b="1" dirty="0" smtClean="0"/>
              <a:t>Browser </a:t>
            </a:r>
            <a:r>
              <a:rPr lang="en-GB" sz="1800" b="1" dirty="0"/>
              <a:t>(e.g. latest, and older versions) </a:t>
            </a:r>
            <a:r>
              <a:rPr lang="en-GB" sz="1800" dirty="0" smtClean="0"/>
              <a:t>– this can have an impact in two ways, it can either stop a user from seeing or using the site or force them to download constant updates that will limit their internet usage. Particular issues involve looking at PDF’s, playing video content, using shockwave and flash based content on a html site. Html itself has not changed in years, it has merely added new sections like </a:t>
            </a:r>
            <a:r>
              <a:rPr lang="en-GB" sz="1800" dirty="0" err="1" smtClean="0"/>
              <a:t>sHtml</a:t>
            </a:r>
            <a:r>
              <a:rPr lang="en-GB" sz="1800" dirty="0" smtClean="0"/>
              <a:t> and </a:t>
            </a:r>
            <a:r>
              <a:rPr lang="en-GB" sz="1800" dirty="0" err="1" smtClean="0"/>
              <a:t>dHtml</a:t>
            </a:r>
            <a:r>
              <a:rPr lang="en-GB" sz="1800" dirty="0" smtClean="0"/>
              <a:t> to force more dynamic inclusion with java script into the content. The problem with this is not all Web Browsers have action scripts, java or ActiveX turned on or activated. This can cause incompatibilities, forced pop-ups, excluded content and irritation for the user.</a:t>
            </a:r>
            <a:endParaRPr lang="en-GB" sz="1800" dirty="0"/>
          </a:p>
          <a:p>
            <a:r>
              <a:rPr lang="en-GB" sz="1800" b="1" dirty="0" smtClean="0"/>
              <a:t>PC </a:t>
            </a:r>
            <a:r>
              <a:rPr lang="en-GB" sz="1800" b="1" dirty="0"/>
              <a:t>Memory (e.g. cache, RAM</a:t>
            </a:r>
            <a:r>
              <a:rPr lang="en-GB" sz="1800" b="1" dirty="0" smtClean="0"/>
              <a:t>)</a:t>
            </a:r>
            <a:r>
              <a:rPr lang="en-GB" sz="1800" dirty="0" smtClean="0"/>
              <a:t> – this can be an issue if the website has large files such as videos, to avoid streaming websites convert them into FLV’s which are smaller but the quality is reduced. Companies like IMDB put large file formats that are memory hungry, YouTube is smaller files but manage streaming better by having more capable servers. Companies know this and choose file format and type to anticipate RAM issues. Again, not managing customer needs means disenfranchised customer base.</a:t>
            </a:r>
          </a:p>
          <a:p>
            <a:r>
              <a:rPr lang="en-GB" sz="1800" b="1" dirty="0"/>
              <a:t>P2.1 – Task 1 -</a:t>
            </a:r>
            <a:r>
              <a:rPr lang="en-GB" sz="1800" dirty="0"/>
              <a:t> </a:t>
            </a:r>
            <a:r>
              <a:rPr lang="en-GB" sz="1800" dirty="0" smtClean="0"/>
              <a:t>Explain </a:t>
            </a:r>
            <a:r>
              <a:rPr lang="en-GB" sz="1800" dirty="0"/>
              <a:t>how </a:t>
            </a:r>
            <a:r>
              <a:rPr lang="en-GB" sz="1800" b="1" dirty="0" smtClean="0"/>
              <a:t>User Side</a:t>
            </a:r>
            <a:r>
              <a:rPr lang="en-GB" sz="1800" dirty="0" smtClean="0"/>
              <a:t> factors </a:t>
            </a:r>
            <a:r>
              <a:rPr lang="en-GB" sz="1800" dirty="0"/>
              <a:t>can benefit and hinder website performance for </a:t>
            </a:r>
            <a:r>
              <a:rPr lang="en-GB" sz="1800" dirty="0" smtClean="0"/>
              <a:t>user customer base </a:t>
            </a:r>
            <a:r>
              <a:rPr lang="en-GB" sz="1800" dirty="0"/>
              <a:t>and </a:t>
            </a:r>
            <a:r>
              <a:rPr lang="en-GB" sz="1800" dirty="0" smtClean="0"/>
              <a:t>business functions.</a:t>
            </a:r>
            <a:endParaRPr lang="en-GB" sz="1800" dirty="0"/>
          </a:p>
        </p:txBody>
      </p:sp>
      <p:graphicFrame>
        <p:nvGraphicFramePr>
          <p:cNvPr id="4" name="Table 3"/>
          <p:cNvGraphicFramePr>
            <a:graphicFrameLocks noGrp="1"/>
          </p:cNvGraphicFramePr>
          <p:nvPr>
            <p:extLst>
              <p:ext uri="{D42A27DB-BD31-4B8C-83A1-F6EECF244321}">
                <p14:modId xmlns:p14="http://schemas.microsoft.com/office/powerpoint/2010/main" val="2355353472"/>
              </p:ext>
            </p:extLst>
          </p:nvPr>
        </p:nvGraphicFramePr>
        <p:xfrm>
          <a:off x="539552" y="6021288"/>
          <a:ext cx="8208912" cy="370840"/>
        </p:xfrm>
        <a:graphic>
          <a:graphicData uri="http://schemas.openxmlformats.org/drawingml/2006/table">
            <a:tbl>
              <a:tblPr firstRow="1" bandRow="1">
                <a:tableStyleId>{5C22544A-7EE6-4342-B048-85BDC9FD1C3A}</a:tableStyleId>
              </a:tblPr>
              <a:tblGrid>
                <a:gridCol w="2736304"/>
                <a:gridCol w="2736304"/>
                <a:gridCol w="2736304"/>
              </a:tblGrid>
              <a:tr h="370840">
                <a:tc>
                  <a:txBody>
                    <a:bodyPr/>
                    <a:lstStyle/>
                    <a:p>
                      <a:pPr algn="ctr"/>
                      <a:r>
                        <a:rPr lang="en-GB" sz="1800" b="1" dirty="0" smtClean="0"/>
                        <a:t>Connection Speed </a:t>
                      </a:r>
                      <a:endParaRPr lang="en-GB" dirty="0"/>
                    </a:p>
                  </a:txBody>
                  <a:tcPr/>
                </a:tc>
                <a:tc>
                  <a:txBody>
                    <a:bodyPr/>
                    <a:lstStyle/>
                    <a:p>
                      <a:pPr algn="ctr"/>
                      <a:r>
                        <a:rPr lang="en-GB" sz="1800" b="1" dirty="0" smtClean="0"/>
                        <a:t>Browser </a:t>
                      </a:r>
                      <a:endParaRPr lang="en-GB" dirty="0"/>
                    </a:p>
                  </a:txBody>
                  <a:tcPr/>
                </a:tc>
                <a:tc>
                  <a:txBody>
                    <a:bodyPr/>
                    <a:lstStyle/>
                    <a:p>
                      <a:pPr algn="ctr"/>
                      <a:r>
                        <a:rPr lang="en-GB" sz="1800" b="1" dirty="0" smtClean="0"/>
                        <a:t>PC Memory </a:t>
                      </a:r>
                      <a:endParaRPr lang="en-GB" dirty="0"/>
                    </a:p>
                  </a:txBody>
                  <a:tcPr/>
                </a:tc>
              </a:tr>
            </a:tbl>
          </a:graphicData>
        </a:graphic>
      </p:graphicFrame>
    </p:spTree>
    <p:extLst>
      <p:ext uri="{BB962C8B-B14F-4D97-AF65-F5344CB8AC3E}">
        <p14:creationId xmlns:p14="http://schemas.microsoft.com/office/powerpoint/2010/main" val="3365499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a:t>LO2 Understand the factors that influence website performance </a:t>
            </a:r>
            <a:r>
              <a:rPr lang="en-GB" sz="3200" b="1" dirty="0" smtClean="0"/>
              <a:t>– </a:t>
            </a:r>
            <a:r>
              <a:rPr lang="en-GB" sz="3200" b="1" dirty="0"/>
              <a:t>Server Side</a:t>
            </a:r>
            <a:endParaRPr lang="en-GB" sz="3200" dirty="0"/>
          </a:p>
        </p:txBody>
      </p:sp>
      <p:sp>
        <p:nvSpPr>
          <p:cNvPr id="3" name="Content Placeholder 2"/>
          <p:cNvSpPr>
            <a:spLocks noGrp="1"/>
          </p:cNvSpPr>
          <p:nvPr>
            <p:ph idx="1"/>
          </p:nvPr>
        </p:nvSpPr>
        <p:spPr/>
        <p:txBody>
          <a:bodyPr>
            <a:normAutofit fontScale="77500" lnSpcReduction="20000"/>
          </a:bodyPr>
          <a:lstStyle/>
          <a:p>
            <a:pPr marL="0" indent="0">
              <a:buNone/>
            </a:pPr>
            <a:r>
              <a:rPr lang="en-GB" dirty="0" smtClean="0"/>
              <a:t>Server side issues are easier to deal with, usually by throwing more money at the issue. Machines can be upgraded, server made faster, connections improved etc. </a:t>
            </a:r>
          </a:p>
          <a:p>
            <a:r>
              <a:rPr lang="en-GB" b="1" dirty="0" smtClean="0"/>
              <a:t>Server storage space </a:t>
            </a:r>
            <a:r>
              <a:rPr lang="en-GB" dirty="0" smtClean="0"/>
              <a:t>-  Standard page content only websites can take up to 10mb of storage space, add in video content is low resolution and each video can add 5mb of space, higher quality videos can add up to 35mb each or more, depending on length, quality etc. Games use 30mb of space each, higher quality images can add 1mb for three images each. Whereas music download sites store mp3’s averaging 3mb each per song. Storage tends not to restrict sites unless they are hosted with a hosting limit size.</a:t>
            </a:r>
          </a:p>
          <a:p>
            <a:r>
              <a:rPr lang="en-GB" b="1" dirty="0" smtClean="0"/>
              <a:t>Bandwidth </a:t>
            </a:r>
            <a:r>
              <a:rPr lang="en-GB" b="1" dirty="0"/>
              <a:t>limitations </a:t>
            </a:r>
            <a:r>
              <a:rPr lang="en-GB" dirty="0" smtClean="0"/>
              <a:t>– Linked to the above, the bandwidth processing of information is important if there is a lot of outgoing traffic. Bandwidth is like the width of the road, traffic can flow as fast but allow more users to download and watch at that speed. Unlike speed bandwidth is good for companies that have a lot of users looking at the same file at the same time like film releases, new music downloads, app sites etc. whereas sites with a consistent flow of traffic around the board do not require a wide bandwidth but faster traffic flow.</a:t>
            </a:r>
          </a:p>
        </p:txBody>
      </p:sp>
    </p:spTree>
    <p:extLst>
      <p:ext uri="{BB962C8B-B14F-4D97-AF65-F5344CB8AC3E}">
        <p14:creationId xmlns:p14="http://schemas.microsoft.com/office/powerpoint/2010/main" val="41251324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a:t>LO2 Understand the factors that influence website performance </a:t>
            </a:r>
            <a:r>
              <a:rPr lang="en-GB" sz="3200" b="1" dirty="0" smtClean="0"/>
              <a:t>– Server Side</a:t>
            </a:r>
            <a:endParaRPr lang="en-GB" sz="3200" dirty="0"/>
          </a:p>
        </p:txBody>
      </p:sp>
      <p:sp>
        <p:nvSpPr>
          <p:cNvPr id="3" name="Content Placeholder 2"/>
          <p:cNvSpPr>
            <a:spLocks noGrp="1"/>
          </p:cNvSpPr>
          <p:nvPr>
            <p:ph idx="1"/>
          </p:nvPr>
        </p:nvSpPr>
        <p:spPr/>
        <p:txBody>
          <a:bodyPr>
            <a:normAutofit fontScale="70000" lnSpcReduction="20000"/>
          </a:bodyPr>
          <a:lstStyle/>
          <a:p>
            <a:r>
              <a:rPr lang="en-GB" b="1" dirty="0" smtClean="0"/>
              <a:t>Pages </a:t>
            </a:r>
            <a:r>
              <a:rPr lang="en-GB" b="1" dirty="0"/>
              <a:t>with too many scripts </a:t>
            </a:r>
            <a:r>
              <a:rPr lang="en-GB" b="1" dirty="0" smtClean="0"/>
              <a:t> </a:t>
            </a:r>
            <a:r>
              <a:rPr lang="en-GB" dirty="0" smtClean="0"/>
              <a:t>- while it might seem good at the time to make the page more interactive and interesting, making a page too busy with too many scripts like rollovers, hotspots, flash, </a:t>
            </a:r>
            <a:r>
              <a:rPr lang="en-GB" dirty="0" err="1" smtClean="0"/>
              <a:t>activeX</a:t>
            </a:r>
            <a:r>
              <a:rPr lang="en-GB" dirty="0" smtClean="0"/>
              <a:t>, java enabling and general content will make the page too complex for the average user. Scripts tend to get added before the header information in a table for them to take affect, more than one piece of </a:t>
            </a:r>
            <a:r>
              <a:rPr lang="en-GB" dirty="0" err="1" smtClean="0"/>
              <a:t>Javascript</a:t>
            </a:r>
            <a:r>
              <a:rPr lang="en-GB" dirty="0" smtClean="0"/>
              <a:t> can affect how the other parts work, more importantly scripts make the coding more complicated, meaning those who created the pages need to be around to manage the pages.</a:t>
            </a:r>
            <a:endParaRPr lang="en-GB" dirty="0"/>
          </a:p>
          <a:p>
            <a:r>
              <a:rPr lang="en-GB" b="1" dirty="0" smtClean="0"/>
              <a:t>Website </a:t>
            </a:r>
            <a:r>
              <a:rPr lang="en-GB" b="1" dirty="0"/>
              <a:t>content </a:t>
            </a:r>
            <a:r>
              <a:rPr lang="en-GB" dirty="0"/>
              <a:t>(e.g. databases, file formats used for images, sound, video, animation, additional technologies such as AJAX, ActiveX). </a:t>
            </a:r>
            <a:r>
              <a:rPr lang="en-GB" dirty="0" smtClean="0"/>
              <a:t>In theory a web page should manage all the actions of a user, from logins and database management to the checkout process. Adding in additional content such as AJAX on top of image and video management has become an expectation. Gone are the days when a website was just pictures and text. There are a lot of assumptions, internal videos are FLV, external ones are MP4, images are jpeg unless animated etc. All these additional assumptions drive compatibility but also add complexity when it is assumed that all Browsers will manage these functions. </a:t>
            </a:r>
          </a:p>
          <a:p>
            <a:r>
              <a:rPr lang="en-GB" sz="2800" b="1" dirty="0" smtClean="0"/>
              <a:t>P2.2 </a:t>
            </a:r>
            <a:r>
              <a:rPr lang="en-GB" sz="2800" b="1" dirty="0"/>
              <a:t>– Task </a:t>
            </a:r>
            <a:r>
              <a:rPr lang="en-GB" sz="2800" b="1" dirty="0" smtClean="0"/>
              <a:t>2 </a:t>
            </a:r>
            <a:r>
              <a:rPr lang="en-GB" sz="2800" b="1" dirty="0"/>
              <a:t>-</a:t>
            </a:r>
            <a:r>
              <a:rPr lang="en-GB" sz="2800" dirty="0"/>
              <a:t> Explain how </a:t>
            </a:r>
            <a:r>
              <a:rPr lang="en-GB" sz="2800" b="1" dirty="0" smtClean="0"/>
              <a:t>Server </a:t>
            </a:r>
            <a:r>
              <a:rPr lang="en-GB" sz="2800" b="1" dirty="0"/>
              <a:t>Side</a:t>
            </a:r>
            <a:r>
              <a:rPr lang="en-GB" sz="2800" dirty="0"/>
              <a:t> factors can benefit and hinder website performance for user customer base and business functions.</a:t>
            </a:r>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107408287"/>
              </p:ext>
            </p:extLst>
          </p:nvPr>
        </p:nvGraphicFramePr>
        <p:xfrm>
          <a:off x="467544" y="5743416"/>
          <a:ext cx="8040216" cy="731520"/>
        </p:xfrm>
        <a:graphic>
          <a:graphicData uri="http://schemas.openxmlformats.org/drawingml/2006/table">
            <a:tbl>
              <a:tblPr firstRow="1" bandRow="1">
                <a:tableStyleId>{5C22544A-7EE6-4342-B048-85BDC9FD1C3A}</a:tableStyleId>
              </a:tblPr>
              <a:tblGrid>
                <a:gridCol w="4020108"/>
                <a:gridCol w="4020108"/>
              </a:tblGrid>
              <a:tr h="298832">
                <a:tc>
                  <a:txBody>
                    <a:bodyPr/>
                    <a:lstStyle/>
                    <a:p>
                      <a:pPr algn="ctr"/>
                      <a:r>
                        <a:rPr lang="en-GB" b="1" dirty="0" smtClean="0"/>
                        <a:t>Bandwidth limitations </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b="1" dirty="0" smtClean="0"/>
                        <a:t>Server storage space </a:t>
                      </a:r>
                      <a:endParaRPr lang="en-GB" dirty="0" smtClean="0"/>
                    </a:p>
                  </a:txBody>
                  <a:tcPr/>
                </a:tc>
              </a:tr>
              <a:tr h="298832">
                <a:tc>
                  <a:txBody>
                    <a:bodyPr/>
                    <a:lstStyle/>
                    <a:p>
                      <a:pPr algn="ctr"/>
                      <a:r>
                        <a:rPr lang="en-GB" b="1" dirty="0" smtClean="0"/>
                        <a:t>Pages with too many scripts </a:t>
                      </a:r>
                      <a:endParaRPr lang="en-GB" dirty="0"/>
                    </a:p>
                  </a:txBody>
                  <a:tcPr/>
                </a:tc>
                <a:tc>
                  <a:txBody>
                    <a:bodyPr/>
                    <a:lstStyle/>
                    <a:p>
                      <a:pPr algn="ctr"/>
                      <a:r>
                        <a:rPr lang="en-GB" b="1" dirty="0" smtClean="0"/>
                        <a:t>Website content </a:t>
                      </a:r>
                      <a:endParaRPr lang="en-GB" dirty="0"/>
                    </a:p>
                  </a:txBody>
                  <a:tcPr/>
                </a:tc>
              </a:tr>
            </a:tbl>
          </a:graphicData>
        </a:graphic>
      </p:graphicFrame>
    </p:spTree>
    <p:extLst>
      <p:ext uri="{BB962C8B-B14F-4D97-AF65-F5344CB8AC3E}">
        <p14:creationId xmlns:p14="http://schemas.microsoft.com/office/powerpoint/2010/main" val="27773204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noAutofit/>
          </a:bodyPr>
          <a:lstStyle/>
          <a:p>
            <a:r>
              <a:rPr lang="en-GB" sz="2800" b="1" dirty="0"/>
              <a:t>LO2 Understand the factors that influence website performance – Security Risks - Hacking</a:t>
            </a:r>
            <a:endParaRPr lang="en-GB" sz="2400" dirty="0"/>
          </a:p>
        </p:txBody>
      </p:sp>
      <p:sp>
        <p:nvSpPr>
          <p:cNvPr id="3" name="Content Placeholder 2"/>
          <p:cNvSpPr>
            <a:spLocks noGrp="1"/>
          </p:cNvSpPr>
          <p:nvPr>
            <p:ph idx="1"/>
          </p:nvPr>
        </p:nvSpPr>
        <p:spPr>
          <a:xfrm>
            <a:off x="214282" y="1071546"/>
            <a:ext cx="8715436" cy="5429288"/>
          </a:xfrm>
        </p:spPr>
        <p:txBody>
          <a:bodyPr>
            <a:noAutofit/>
          </a:bodyPr>
          <a:lstStyle/>
          <a:p>
            <a:pPr marL="1588" indent="12700">
              <a:buNone/>
            </a:pPr>
            <a:r>
              <a:rPr lang="en-GB" sz="1500" dirty="0" smtClean="0"/>
              <a:t>Computer hacking is the practice of modifying computer hardware and software to accomplish a goal outside of the creator’s original purpose. People who engage in computer hacking activities are often called hackers. Since the word “hack” has long been used to describe someone who is incompetent at his/her profession, some hackers claim this term is offensive and fails to give appropriate recognition to their skills.</a:t>
            </a:r>
            <a:br>
              <a:rPr lang="en-GB" sz="1500" dirty="0" smtClean="0"/>
            </a:br>
            <a:r>
              <a:rPr lang="en-GB" sz="1500" dirty="0" smtClean="0"/>
              <a:t/>
            </a:r>
            <a:br>
              <a:rPr lang="en-GB" sz="1500" dirty="0" smtClean="0"/>
            </a:br>
            <a:r>
              <a:rPr lang="en-GB" sz="1500" dirty="0" smtClean="0"/>
              <a:t>Computer hacking is most common among teenagers and young adults, although there are many older hackers as well. Many hackers are true technology buffs who enjoy learning more about how computers work and consider computer hacking an “art” form. They often enjoy programming and have expert-level skills in one particular program. For these individuals, computer hacking is a real life application of their problem-solving skills. It’s a chance to demonstrate their abilities, not an opportunity to harm others. </a:t>
            </a:r>
            <a:br>
              <a:rPr lang="en-GB" sz="1500" dirty="0" smtClean="0"/>
            </a:br>
            <a:r>
              <a:rPr lang="en-GB" sz="1500" dirty="0" smtClean="0"/>
              <a:t/>
            </a:r>
            <a:br>
              <a:rPr lang="en-GB" sz="1500" dirty="0" smtClean="0"/>
            </a:br>
            <a:r>
              <a:rPr lang="en-GB" sz="1500" dirty="0" smtClean="0"/>
              <a:t>Since a large number of hackers are self-taught prodigies, some corporations actually employ computer hackers as part of their technical support staff. These individuals use their skills to find flaws in the company’s security system so that they can be repaired quickly. In many cases, this type of computer hacking helps prevent identity theft and other serious computer-related crimes.</a:t>
            </a:r>
            <a:br>
              <a:rPr lang="en-GB" sz="1500" dirty="0" smtClean="0"/>
            </a:br>
            <a:r>
              <a:rPr lang="en-GB" sz="1500" dirty="0" smtClean="0"/>
              <a:t/>
            </a:r>
            <a:br>
              <a:rPr lang="en-GB" sz="1500" dirty="0" smtClean="0"/>
            </a:br>
            <a:r>
              <a:rPr lang="en-GB" sz="1500" dirty="0" smtClean="0"/>
              <a:t>Computer hacking can also lead to other constructive technological developments, since many of the skills developed from hacking apply to more mainstream pursuits. For example, former hackers Dennis Ritchie and Ken Thompson went on to create the UNIX operating system in the 1970s. This system had a huge impact on the development of Linux, a free UNIX-like operating system. Shawn Fanning, the creator of Napster, is another hacker well known for his accomplishments outside of computer hacking.</a:t>
            </a:r>
            <a:endParaRPr lang="en-GB" sz="1500" dirty="0"/>
          </a:p>
        </p:txBody>
      </p:sp>
    </p:spTree>
    <p:extLst>
      <p:ext uri="{BB962C8B-B14F-4D97-AF65-F5344CB8AC3E}">
        <p14:creationId xmlns:p14="http://schemas.microsoft.com/office/powerpoint/2010/main" val="21144577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409</TotalTime>
  <Words>7910</Words>
  <Application>Microsoft Office PowerPoint</Application>
  <PresentationFormat>On-screen Show (4:3)</PresentationFormat>
  <Paragraphs>337</Paragraphs>
  <Slides>43</Slides>
  <Notes>0</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Flow</vt:lpstr>
      <vt:lpstr>LO2 - Factors that influence website performance</vt:lpstr>
      <vt:lpstr>Assessment Criteria</vt:lpstr>
      <vt:lpstr>LO2 Understand the factors that influence website performance</vt:lpstr>
      <vt:lpstr>LO2 Understand the factors that influence website performance</vt:lpstr>
      <vt:lpstr>LO2 Understand the factors that influence website performance – User Side</vt:lpstr>
      <vt:lpstr>LO2 Understand the factors that influence website performance – User Side</vt:lpstr>
      <vt:lpstr>LO2 Understand the factors that influence website performance – Server Side</vt:lpstr>
      <vt:lpstr>LO2 Understand the factors that influence website performance – Server Side</vt:lpstr>
      <vt:lpstr>LO2 Understand the factors that influence website performance – Security Risks - Hacking</vt:lpstr>
      <vt:lpstr>LO2 Understand the factors that influence website performance – Security Risks - Hacking</vt:lpstr>
      <vt:lpstr>LO2 Understand the factors that influence website performance – Security Risks - Hacking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LO2 Understand the factors that influence website performance – Security Risks – Page Jacking</vt:lpstr>
      <vt:lpstr>LO2 Understand the factors that influence website performance – Security Risks – Page Jacking</vt:lpstr>
      <vt:lpstr>LO2 Understand the factors that influence website performance – Security Risks</vt:lpstr>
      <vt:lpstr>Security Policy</vt:lpstr>
      <vt:lpstr>LO2 Understand the factors that influence website performance - Protection mechanisms - Firewalls</vt:lpstr>
      <vt:lpstr>LO2 Understand the factors that influence website performance - Protection mechanisms - SSL</vt:lpstr>
      <vt:lpstr>LO2 Understand the factors that influence website performance - Protection mechanisms - SSL</vt:lpstr>
      <vt:lpstr>LO2 Understand the factors that influence website performance - Protection mechanisms – Digital Certificate</vt:lpstr>
      <vt:lpstr>LO2 Understand the factors that influence website performance - Protection mechanisms - Passwords</vt:lpstr>
      <vt:lpstr>LO2 Understand the factors that influence website performance - Protection mechanisms - Passwords</vt:lpstr>
      <vt:lpstr>LO2 Understand the factors that influence website performance - Protection mechanisms - Passwords</vt:lpstr>
      <vt:lpstr>LO2 Understand the factors that influence website performance – Legal Mechanisms – Data Protection Act</vt:lpstr>
      <vt:lpstr>LO2 Understand the factors that influence website performance – Legal Mechanisms – Data Protection Act</vt:lpstr>
      <vt:lpstr>LO2 Understand the factors that influence website performance – Legal Mechanisms – Copyright and Patents Act 1988</vt:lpstr>
      <vt:lpstr>LO2 Understand the factors that influence website performance – Legal Mechanisms – Computer Misuse Act 1990</vt:lpstr>
      <vt:lpstr>LO2 Understand the factors that influence website performance – Legal Mechanisms – Computer Misuse Act 1990</vt:lpstr>
      <vt:lpstr>LO2 Understand the factors that influence website performance – Legal Mechanisms – Code of Practice</vt:lpstr>
      <vt:lpstr>LO2 Understand the factors that influence website performance - Interactive websites for performance and security </vt:lpstr>
      <vt:lpstr>LO2 Understand the factors that influence website performance - Interactive websites for performance and security </vt:lpstr>
      <vt:lpstr>LO2 Understand the factors that influence website performance - Interactive websites for performance and security </vt:lpstr>
      <vt:lpstr>LO2 Understand the factors that influence website performance </vt:lpstr>
      <vt:lpstr>LO2 Understand the factors that influence website performance – Task List</vt:lpstr>
      <vt:lpstr>LO2 Understand the factors that influence website performance – Task List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Rafferty</dc:creator>
  <cp:lastModifiedBy>Stephen Rafferty</cp:lastModifiedBy>
  <cp:revision>39</cp:revision>
  <dcterms:created xsi:type="dcterms:W3CDTF">2013-06-14T08:06:02Z</dcterms:created>
  <dcterms:modified xsi:type="dcterms:W3CDTF">2013-08-05T17:22:12Z</dcterms:modified>
</cp:coreProperties>
</file>